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1" r:id="rId3"/>
    <p:sldId id="292" r:id="rId4"/>
    <p:sldId id="293" r:id="rId5"/>
    <p:sldId id="294" r:id="rId6"/>
    <p:sldId id="295" r:id="rId7"/>
    <p:sldId id="366" r:id="rId8"/>
    <p:sldId id="320" r:id="rId9"/>
    <p:sldId id="321" r:id="rId10"/>
    <p:sldId id="318" r:id="rId11"/>
    <p:sldId id="319" r:id="rId12"/>
    <p:sldId id="367" r:id="rId13"/>
    <p:sldId id="368" r:id="rId14"/>
    <p:sldId id="298" r:id="rId15"/>
    <p:sldId id="301" r:id="rId16"/>
    <p:sldId id="303" r:id="rId17"/>
    <p:sldId id="304" r:id="rId18"/>
    <p:sldId id="306" r:id="rId19"/>
    <p:sldId id="322" r:id="rId20"/>
    <p:sldId id="364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6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withum\My%20Documents\Education\iITSEC%202011%20Submission\10.7.11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withum\Desktop\Simulation%20Eval%20of%20Proc%20Anim\FCOT%20Nov%202011\8.25.11%20Data%20Analysis%20for%20ASC%20AbstractMAST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024460228966"/>
          <c:y val="0.0787664041994751"/>
          <c:w val="0.807179123101416"/>
          <c:h val="0.600599300087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Sheet1!$M$4</c:f>
              <c:strCache>
                <c:ptCount val="1"/>
                <c:pt idx="0">
                  <c:v>FST</c:v>
                </c:pt>
              </c:strCache>
            </c:strRef>
          </c:tx>
          <c:invertIfNegative val="0"/>
          <c:cat>
            <c:strRef>
              <c:f>Sheet1!$L$5:$L$8</c:f>
              <c:strCache>
                <c:ptCount val="4"/>
                <c:pt idx="0">
                  <c:v>Mobile PRE</c:v>
                </c:pt>
                <c:pt idx="1">
                  <c:v>Control PRE</c:v>
                </c:pt>
                <c:pt idx="2">
                  <c:v>Mobile POST</c:v>
                </c:pt>
                <c:pt idx="3">
                  <c:v>Control POST</c:v>
                </c:pt>
              </c:strCache>
            </c:strRef>
          </c:cat>
          <c:val>
            <c:numRef>
              <c:f>Sheet1!$M$5:$M$8</c:f>
              <c:numCache>
                <c:formatCode>General</c:formatCode>
                <c:ptCount val="4"/>
                <c:pt idx="0">
                  <c:v>43.59</c:v>
                </c:pt>
                <c:pt idx="1">
                  <c:v>41.5</c:v>
                </c:pt>
                <c:pt idx="2">
                  <c:v>70.0</c:v>
                </c:pt>
                <c:pt idx="3">
                  <c:v>72.5</c:v>
                </c:pt>
              </c:numCache>
            </c:numRef>
          </c:val>
        </c:ser>
        <c:ser>
          <c:idx val="1"/>
          <c:order val="1"/>
          <c:tx>
            <c:strRef>
              <c:f>Sheet1!$N$4</c:f>
              <c:strCache>
                <c:ptCount val="1"/>
                <c:pt idx="0">
                  <c:v>Medical Student</c:v>
                </c:pt>
              </c:strCache>
            </c:strRef>
          </c:tx>
          <c:invertIfNegative val="0"/>
          <c:cat>
            <c:strRef>
              <c:f>Sheet1!$L$5:$L$8</c:f>
              <c:strCache>
                <c:ptCount val="4"/>
                <c:pt idx="0">
                  <c:v>Mobile PRE</c:v>
                </c:pt>
                <c:pt idx="1">
                  <c:v>Control PRE</c:v>
                </c:pt>
                <c:pt idx="2">
                  <c:v>Mobile POST</c:v>
                </c:pt>
                <c:pt idx="3">
                  <c:v>Control POST</c:v>
                </c:pt>
              </c:strCache>
            </c:strRef>
          </c:cat>
          <c:val>
            <c:numRef>
              <c:f>Sheet1!$N$5:$N$8</c:f>
              <c:numCache>
                <c:formatCode>General</c:formatCode>
                <c:ptCount val="4"/>
                <c:pt idx="0">
                  <c:v>63.0</c:v>
                </c:pt>
                <c:pt idx="1">
                  <c:v>64.66</c:v>
                </c:pt>
                <c:pt idx="2">
                  <c:v>91.0</c:v>
                </c:pt>
                <c:pt idx="3">
                  <c:v>90.0</c:v>
                </c:pt>
              </c:numCache>
            </c:numRef>
          </c:val>
        </c:ser>
        <c:ser>
          <c:idx val="2"/>
          <c:order val="2"/>
          <c:tx>
            <c:strRef>
              <c:f>Sheet1!$O$4</c:f>
              <c:strCache>
                <c:ptCount val="1"/>
                <c:pt idx="0">
                  <c:v>Resident</c:v>
                </c:pt>
              </c:strCache>
            </c:strRef>
          </c:tx>
          <c:invertIfNegative val="0"/>
          <c:cat>
            <c:strRef>
              <c:f>Sheet1!$L$5:$L$8</c:f>
              <c:strCache>
                <c:ptCount val="4"/>
                <c:pt idx="0">
                  <c:v>Mobile PRE</c:v>
                </c:pt>
                <c:pt idx="1">
                  <c:v>Control PRE</c:v>
                </c:pt>
                <c:pt idx="2">
                  <c:v>Mobile POST</c:v>
                </c:pt>
                <c:pt idx="3">
                  <c:v>Control POST</c:v>
                </c:pt>
              </c:strCache>
            </c:strRef>
          </c:cat>
          <c:val>
            <c:numRef>
              <c:f>Sheet1!$O$5:$O$8</c:f>
              <c:numCache>
                <c:formatCode>General</c:formatCode>
                <c:ptCount val="4"/>
                <c:pt idx="0">
                  <c:v>67.5</c:v>
                </c:pt>
                <c:pt idx="1">
                  <c:v>70.0</c:v>
                </c:pt>
                <c:pt idx="2">
                  <c:v>92.3</c:v>
                </c:pt>
                <c:pt idx="3">
                  <c:v>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294200"/>
        <c:axId val="-2135393272"/>
      </c:barChart>
      <c:catAx>
        <c:axId val="-21352942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5393272"/>
        <c:crosses val="autoZero"/>
        <c:auto val="1"/>
        <c:lblAlgn val="ctr"/>
        <c:lblOffset val="100"/>
        <c:noMultiLvlLbl val="0"/>
      </c:catAx>
      <c:valAx>
        <c:axId val="-2135393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Mean Score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5294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646512628544383"/>
          <c:y val="0.786983685862796"/>
          <c:w val="0.278237597349512"/>
          <c:h val="0.210879391847634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03046938549"/>
          <c:y val="0.0682832259603913"/>
          <c:w val="0.801554637260419"/>
          <c:h val="0.667601407778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'ASC Abstract'!$E$14</c:f>
              <c:strCache>
                <c:ptCount val="1"/>
                <c:pt idx="0">
                  <c:v>Mobile</c:v>
                </c:pt>
              </c:strCache>
            </c:strRef>
          </c:tx>
          <c:invertIfNegative val="0"/>
          <c:cat>
            <c:strRef>
              <c:f>'ASC Abstract'!$F$13:$H$13</c:f>
              <c:strCache>
                <c:ptCount val="3"/>
                <c:pt idx="0">
                  <c:v>Medical Students</c:v>
                </c:pt>
                <c:pt idx="1">
                  <c:v>FST</c:v>
                </c:pt>
                <c:pt idx="2">
                  <c:v>Residents</c:v>
                </c:pt>
              </c:strCache>
            </c:strRef>
          </c:cat>
          <c:val>
            <c:numRef>
              <c:f>'ASC Abstract'!$F$14:$H$14</c:f>
              <c:numCache>
                <c:formatCode>General</c:formatCode>
                <c:ptCount val="3"/>
                <c:pt idx="0">
                  <c:v>10.76</c:v>
                </c:pt>
                <c:pt idx="1">
                  <c:v>11.27</c:v>
                </c:pt>
                <c:pt idx="2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'ASC Abstract'!$E$15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'ASC Abstract'!$F$13:$H$13</c:f>
              <c:strCache>
                <c:ptCount val="3"/>
                <c:pt idx="0">
                  <c:v>Medical Students</c:v>
                </c:pt>
                <c:pt idx="1">
                  <c:v>FST</c:v>
                </c:pt>
                <c:pt idx="2">
                  <c:v>Residents</c:v>
                </c:pt>
              </c:strCache>
            </c:strRef>
          </c:cat>
          <c:val>
            <c:numRef>
              <c:f>'ASC Abstract'!$F$15:$H$15</c:f>
              <c:numCache>
                <c:formatCode>General</c:formatCode>
                <c:ptCount val="3"/>
                <c:pt idx="0">
                  <c:v>5.312499999999996</c:v>
                </c:pt>
                <c:pt idx="1">
                  <c:v>10.1</c:v>
                </c:pt>
                <c:pt idx="2">
                  <c:v>9.59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845848"/>
        <c:axId val="2118848792"/>
      </c:barChart>
      <c:catAx>
        <c:axId val="2118845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8848792"/>
        <c:crosses val="autoZero"/>
        <c:auto val="1"/>
        <c:lblAlgn val="ctr"/>
        <c:lblOffset val="100"/>
        <c:noMultiLvlLbl val="0"/>
      </c:catAx>
      <c:valAx>
        <c:axId val="2118848792"/>
        <c:scaling>
          <c:orientation val="minMax"/>
          <c:max val="1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Skill Checklist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8845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57215694929067"/>
          <c:y val="0.792368468146027"/>
          <c:w val="0.119543396733852"/>
          <c:h val="0.142245139711518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B13D9-8A25-4F9D-BFFC-124B47B6EB01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912E-0D86-44E0-A5DB-4C405D6D8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C55401-43F8-F24B-8DC4-29893651466D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8DD2-C4EB-4145-A271-5A8C94979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8DD2-C4EB-4145-A271-5A8C94979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5612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8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295400"/>
            <a:ext cx="57912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4A8428-291F-4151-ABBE-B6F99AEA8821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8DD2-C4EB-4145-A271-5A8C94979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8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leculeTra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0FD5-8500-7641-A930-890E125277AF}" type="datetime1">
              <a:rPr lang="en-US"/>
              <a:pPr>
                <a:defRPr/>
              </a:pPr>
              <a:t>11/20/14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6049-2F20-7342-BC8E-DF381F10F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05000" y="1550987"/>
            <a:ext cx="6629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(Arial 44)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3733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Meeting Name</a:t>
            </a:r>
          </a:p>
          <a:p>
            <a:r>
              <a:rPr lang="en-US" dirty="0" smtClean="0"/>
              <a:t>Date (Arial 32)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4A8428-291F-4151-ABBE-B6F99AEA8821}" type="datetimeFigureOut">
              <a:rPr lang="en-US" smtClean="0"/>
              <a:pPr/>
              <a:t>11/20/14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8DD2-C4EB-4145-A271-5A8C94979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4608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2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Arial 36</a:t>
            </a:r>
          </a:p>
          <a:p>
            <a:pPr lvl="1"/>
            <a:r>
              <a:rPr lang="en-US" dirty="0" smtClean="0"/>
              <a:t>Arial 32</a:t>
            </a:r>
          </a:p>
          <a:p>
            <a:pPr lvl="2"/>
            <a:r>
              <a:rPr lang="en-US" dirty="0" smtClean="0"/>
              <a:t>Arial 28</a:t>
            </a:r>
          </a:p>
          <a:p>
            <a:pPr lvl="3"/>
            <a:r>
              <a:rPr lang="en-US" dirty="0" smtClean="0"/>
              <a:t>Arial 28</a:t>
            </a:r>
          </a:p>
          <a:p>
            <a:pPr lvl="4"/>
            <a:r>
              <a:rPr lang="en-US" dirty="0" smtClean="0"/>
              <a:t>Arial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8DD2-C4EB-4145-A271-5A8C949791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3" descr="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867400"/>
            <a:ext cx="32004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8077200" y="5791200"/>
            <a:ext cx="533400" cy="533400"/>
          </a:xfrm>
          <a:prstGeom prst="rect">
            <a:avLst/>
          </a:prstGeom>
          <a:solidFill>
            <a:srgbClr val="DF631F"/>
          </a:solidFill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0" y="5781675"/>
            <a:ext cx="9140825" cy="9525"/>
          </a:xfrm>
          <a:prstGeom prst="rect">
            <a:avLst/>
          </a:prstGeom>
          <a:solidFill>
            <a:srgbClr val="083F24"/>
          </a:solidFill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10" name="Rectangle 47"/>
          <p:cNvSpPr>
            <a:spLocks noChangeArrowheads="1"/>
          </p:cNvSpPr>
          <p:nvPr userDrawn="1"/>
        </p:nvSpPr>
        <p:spPr bwMode="auto">
          <a:xfrm>
            <a:off x="7543800" y="5791200"/>
            <a:ext cx="533400" cy="533400"/>
          </a:xfrm>
          <a:prstGeom prst="rect">
            <a:avLst/>
          </a:prstGeom>
          <a:noFill/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7010400" y="6324600"/>
            <a:ext cx="533400" cy="533400"/>
          </a:xfrm>
          <a:prstGeom prst="rect">
            <a:avLst/>
          </a:prstGeom>
          <a:solidFill>
            <a:srgbClr val="A19B7F"/>
          </a:solidFill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12" name="Rectangle 37"/>
          <p:cNvSpPr>
            <a:spLocks noChangeArrowheads="1"/>
          </p:cNvSpPr>
          <p:nvPr userDrawn="1"/>
        </p:nvSpPr>
        <p:spPr bwMode="auto">
          <a:xfrm>
            <a:off x="7543800" y="6324600"/>
            <a:ext cx="533400" cy="533400"/>
          </a:xfrm>
          <a:prstGeom prst="rect">
            <a:avLst/>
          </a:prstGeom>
          <a:noFill/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13" name="Rectangle 33"/>
          <p:cNvSpPr>
            <a:spLocks noChangeArrowheads="1"/>
          </p:cNvSpPr>
          <p:nvPr userDrawn="1"/>
        </p:nvSpPr>
        <p:spPr bwMode="auto">
          <a:xfrm>
            <a:off x="8610600" y="6324600"/>
            <a:ext cx="533400" cy="533400"/>
          </a:xfrm>
          <a:prstGeom prst="rect">
            <a:avLst/>
          </a:prstGeom>
          <a:solidFill>
            <a:srgbClr val="083F24"/>
          </a:solidFill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2A8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7" r:id="rId3"/>
    <p:sldLayoutId id="2147483673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BB6A-76AD-425F-BA48-9401DE1B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auto">
          <a:xfrm>
            <a:off x="914400" y="0"/>
            <a:ext cx="914400" cy="914400"/>
          </a:xfrm>
          <a:prstGeom prst="rect">
            <a:avLst/>
          </a:prstGeom>
          <a:solidFill>
            <a:srgbClr val="083F24"/>
          </a:solidFill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914400" y="2743200"/>
            <a:ext cx="914400" cy="914400"/>
          </a:xfrm>
          <a:prstGeom prst="rect">
            <a:avLst/>
          </a:prstGeom>
          <a:solidFill>
            <a:srgbClr val="A19B7F"/>
          </a:solidFill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1828800"/>
            <a:ext cx="914400" cy="914400"/>
          </a:xfrm>
          <a:prstGeom prst="rect">
            <a:avLst/>
          </a:prstGeom>
          <a:solidFill>
            <a:srgbClr val="DF631F"/>
          </a:solidFill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sp>
        <p:nvSpPr>
          <p:cNvPr id="11" name="Rectangle 26"/>
          <p:cNvSpPr>
            <a:spLocks noChangeArrowheads="1"/>
          </p:cNvSpPr>
          <p:nvPr userDrawn="1"/>
        </p:nvSpPr>
        <p:spPr bwMode="auto">
          <a:xfrm>
            <a:off x="914400" y="914400"/>
            <a:ext cx="914400" cy="914400"/>
          </a:xfrm>
          <a:prstGeom prst="rect">
            <a:avLst/>
          </a:prstGeom>
          <a:noFill/>
          <a:ln w="12700">
            <a:solidFill>
              <a:srgbClr val="D2CF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400"/>
          </a:p>
        </p:txBody>
      </p:sp>
      <p:pic>
        <p:nvPicPr>
          <p:cNvPr id="12" name="Picture 20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848580"/>
            <a:ext cx="3886200" cy="10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schulman@med.miami.edu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33867" y="3810000"/>
            <a:ext cx="91440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600" dirty="0" smtClean="0">
                <a:ea typeface="+mj-ea"/>
                <a:cs typeface="+mj-cs"/>
              </a:rPr>
              <a:t/>
            </a:r>
            <a:br>
              <a:rPr lang="en-US" sz="4600" dirty="0" smtClean="0">
                <a:ea typeface="+mj-ea"/>
                <a:cs typeface="+mj-cs"/>
              </a:rPr>
            </a:br>
            <a:r>
              <a:rPr lang="en-US" sz="4600" dirty="0" smtClean="0">
                <a:ea typeface="+mj-ea"/>
                <a:cs typeface="+mj-cs"/>
              </a:rPr>
              <a:t>A New Era in Mobile Clinical Care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9159"/>
            <a:ext cx="2244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25400"/>
            <a:ext cx="3266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MobileCARE</a:t>
            </a:r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8768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4600" dirty="0" smtClean="0">
                <a:cs typeface="+mj-cs"/>
              </a:rPr>
              <a:t>Carl Schulman MD, PhD MSPH</a:t>
            </a:r>
          </a:p>
        </p:txBody>
      </p:sp>
    </p:spTree>
    <p:extLst>
      <p:ext uri="{BB962C8B-B14F-4D97-AF65-F5344CB8AC3E}">
        <p14:creationId xmlns:p14="http://schemas.microsoft.com/office/powerpoint/2010/main" val="190267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Telemedicine</a:t>
            </a:r>
            <a:endParaRPr lang="en-US" dirty="0"/>
          </a:p>
        </p:txBody>
      </p:sp>
      <p:pic>
        <p:nvPicPr>
          <p:cNvPr id="5" name="Picture 4" descr="Org Chart_Communication Metho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2618705" cy="4648200"/>
          </a:xfrm>
          <a:prstGeom prst="rect">
            <a:avLst/>
          </a:prstGeom>
        </p:spPr>
      </p:pic>
      <p:pic>
        <p:nvPicPr>
          <p:cNvPr id="6" name="Picture 5" descr="Org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066801"/>
            <a:ext cx="26187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Task Tracking – Handoffs - Surveillance</a:t>
            </a:r>
            <a:endParaRPr lang="en-US" dirty="0"/>
          </a:p>
        </p:txBody>
      </p:sp>
      <p:pic>
        <p:nvPicPr>
          <p:cNvPr id="5" name="Picture 4" descr="phot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2438400" cy="3251200"/>
          </a:xfrm>
          <a:prstGeom prst="rect">
            <a:avLst/>
          </a:prstGeom>
        </p:spPr>
      </p:pic>
      <p:pic>
        <p:nvPicPr>
          <p:cNvPr id="6" name="Picture 5" descr="phot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2457449" cy="3276599"/>
          </a:xfrm>
          <a:prstGeom prst="rect">
            <a:avLst/>
          </a:prstGeom>
        </p:spPr>
      </p:pic>
      <p:pic>
        <p:nvPicPr>
          <p:cNvPr id="7" name="Picture 6" descr="photo 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457450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724400"/>
            <a:ext cx="292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Build Dynamic Teams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724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Communicate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648200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Task Assignment </a:t>
            </a:r>
          </a:p>
          <a:p>
            <a:pPr algn="ctr"/>
            <a:r>
              <a:rPr lang="en-US" sz="2400" b="1" dirty="0" smtClean="0"/>
              <a:t>and Tracking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089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542212" cy="1013012"/>
          </a:xfrm>
        </p:spPr>
        <p:txBody>
          <a:bodyPr/>
          <a:lstStyle/>
          <a:p>
            <a:r>
              <a:rPr lang="en-US" dirty="0" smtClean="0"/>
              <a:t>Performance Support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7542212" cy="103094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Continuing Education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Curriculum</a:t>
            </a:r>
            <a:endParaRPr lang="en-US" sz="4800" b="1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5445756" cy="5105400"/>
          </a:xfrm>
        </p:spPr>
        <p:txBody>
          <a:bodyPr>
            <a:normAutofit/>
          </a:bodyPr>
          <a:lstStyle/>
          <a:p>
            <a:r>
              <a:rPr lang="en-US" sz="1600" b="1" dirty="0">
                <a:ea typeface="ＭＳ Ｐゴシック" charset="0"/>
                <a:cs typeface="ＭＳ Ｐゴシック" charset="0"/>
              </a:rPr>
              <a:t>Trauma Bundle 1</a:t>
            </a:r>
          </a:p>
          <a:p>
            <a:pPr lvl="1"/>
            <a:r>
              <a:rPr lang="en-US" sz="1600" dirty="0">
                <a:ea typeface="ＭＳ Ｐゴシック" charset="0"/>
              </a:rPr>
              <a:t>Intubation</a:t>
            </a:r>
          </a:p>
          <a:p>
            <a:pPr lvl="1"/>
            <a:r>
              <a:rPr lang="en-US" sz="1600" dirty="0">
                <a:ea typeface="ＭＳ Ｐゴシック" charset="0"/>
              </a:rPr>
              <a:t>Central Line Placement</a:t>
            </a:r>
          </a:p>
          <a:p>
            <a:pPr lvl="1"/>
            <a:r>
              <a:rPr lang="en-US" sz="1600" dirty="0">
                <a:ea typeface="ＭＳ Ｐゴシック" charset="0"/>
              </a:rPr>
              <a:t>Surgical </a:t>
            </a:r>
            <a:r>
              <a:rPr lang="en-US" sz="1600" dirty="0" err="1">
                <a:ea typeface="ＭＳ Ｐゴシック" charset="0"/>
              </a:rPr>
              <a:t>Cricothyroidotomy</a:t>
            </a:r>
            <a:endParaRPr lang="en-US" sz="1600" dirty="0">
              <a:ea typeface="ＭＳ Ｐゴシック" charset="0"/>
            </a:endParaRPr>
          </a:p>
          <a:p>
            <a:pPr lvl="1"/>
            <a:r>
              <a:rPr lang="en-US" sz="1600" dirty="0">
                <a:ea typeface="ＭＳ Ｐゴシック" charset="0"/>
              </a:rPr>
              <a:t>DPL</a:t>
            </a:r>
          </a:p>
          <a:p>
            <a:pPr lvl="1"/>
            <a:r>
              <a:rPr lang="en-US" sz="1600" dirty="0">
                <a:ea typeface="ＭＳ Ｐゴシック" charset="0"/>
              </a:rPr>
              <a:t>Chest Tube</a:t>
            </a:r>
          </a:p>
          <a:p>
            <a:r>
              <a:rPr lang="en-US" sz="1600" b="1" dirty="0">
                <a:ea typeface="ＭＳ Ｐゴシック" charset="0"/>
                <a:cs typeface="ＭＳ Ｐゴシック" charset="0"/>
              </a:rPr>
              <a:t>Trauma Bundle 2</a:t>
            </a:r>
          </a:p>
          <a:p>
            <a:pPr lvl="1"/>
            <a:r>
              <a:rPr lang="en-US" sz="1600" dirty="0">
                <a:ea typeface="ＭＳ Ｐゴシック" charset="0"/>
              </a:rPr>
              <a:t>Emergency Thoracotomy</a:t>
            </a:r>
          </a:p>
          <a:p>
            <a:pPr lvl="1"/>
            <a:r>
              <a:rPr lang="en-US" sz="1600" dirty="0">
                <a:ea typeface="ＭＳ Ｐゴシック" charset="0"/>
              </a:rPr>
              <a:t>Pulmonary Artery Catheter Placement</a:t>
            </a:r>
          </a:p>
          <a:p>
            <a:pPr lvl="1"/>
            <a:r>
              <a:rPr lang="en-US" sz="1600" dirty="0" err="1">
                <a:ea typeface="ＭＳ Ｐゴシック" charset="0"/>
              </a:rPr>
              <a:t>Pericardiocentesis</a:t>
            </a:r>
            <a:endParaRPr lang="en-US" sz="1600" dirty="0">
              <a:ea typeface="ＭＳ Ｐゴシック" charset="0"/>
            </a:endParaRPr>
          </a:p>
          <a:p>
            <a:pPr lvl="1"/>
            <a:r>
              <a:rPr lang="en-US" sz="1600" dirty="0">
                <a:ea typeface="ＭＳ Ｐゴシック" charset="0"/>
              </a:rPr>
              <a:t>Lower Extremity </a:t>
            </a:r>
            <a:r>
              <a:rPr lang="en-US" sz="1600" dirty="0" err="1">
                <a:ea typeface="ＭＳ Ｐゴシック" charset="0"/>
              </a:rPr>
              <a:t>Fasciotomy</a:t>
            </a:r>
            <a:endParaRPr lang="en-US" sz="1600" dirty="0">
              <a:ea typeface="ＭＳ Ｐゴシック" charset="0"/>
            </a:endParaRPr>
          </a:p>
          <a:p>
            <a:pPr lvl="1"/>
            <a:r>
              <a:rPr lang="en-US" sz="1600" dirty="0">
                <a:ea typeface="ＭＳ Ｐゴシック" charset="0"/>
              </a:rPr>
              <a:t>Emergency Burr Hole</a:t>
            </a:r>
          </a:p>
          <a:p>
            <a:r>
              <a:rPr lang="en-US" sz="1600" b="1" dirty="0">
                <a:ea typeface="ＭＳ Ｐゴシック" charset="0"/>
                <a:cs typeface="ＭＳ Ｐゴシック" charset="0"/>
              </a:rPr>
              <a:t>Trauma Bundle 3</a:t>
            </a:r>
          </a:p>
          <a:p>
            <a:pPr lvl="1"/>
            <a:r>
              <a:rPr lang="en-US" sz="1600" dirty="0" smtClean="0">
                <a:ea typeface="ＭＳ Ｐゴシック" charset="0"/>
              </a:rPr>
              <a:t>Abdominal </a:t>
            </a:r>
            <a:r>
              <a:rPr lang="en-US" sz="1600" dirty="0">
                <a:ea typeface="ＭＳ Ｐゴシック" charset="0"/>
              </a:rPr>
              <a:t>Wound Exploration</a:t>
            </a:r>
          </a:p>
          <a:p>
            <a:pPr lvl="1"/>
            <a:r>
              <a:rPr lang="en-US" sz="1600" dirty="0" smtClean="0">
                <a:ea typeface="ＭＳ Ｐゴシック" charset="0"/>
              </a:rPr>
              <a:t>Percutaneous Tracheostomy</a:t>
            </a:r>
          </a:p>
          <a:p>
            <a:pPr lvl="1"/>
            <a:r>
              <a:rPr lang="en-US" sz="1600" b="1" dirty="0" smtClean="0">
                <a:ea typeface="ＭＳ Ｐゴシック" charset="0"/>
              </a:rPr>
              <a:t>FAST Exam</a:t>
            </a:r>
            <a:endParaRPr lang="en-US" sz="16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3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Trauma Curriculum</a:t>
            </a:r>
            <a:endParaRPr lang="en-US" sz="4800" b="1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84680" cy="51054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Epidemiology &amp; Injury Prevention </a:t>
            </a: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Initial Assessment – ABC</a:t>
            </a:r>
            <a:r>
              <a:rPr lang="ja-JP" altLang="en-US" sz="2200" dirty="0">
                <a:ea typeface="ＭＳ 明朝" charset="0"/>
                <a:cs typeface="ＭＳ 明朝" charset="0"/>
              </a:rPr>
              <a:t>’</a:t>
            </a:r>
            <a:r>
              <a:rPr lang="en-US" sz="2200" dirty="0">
                <a:ea typeface="ＭＳ 明朝" charset="0"/>
                <a:cs typeface="ＭＳ 明朝" charset="0"/>
              </a:rPr>
              <a:t>s</a:t>
            </a: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Management of Shock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Penetrating Neck and Chest Injuries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Penetrating Abdominal Trauma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Blunt Abdominal </a:t>
            </a:r>
            <a:r>
              <a:rPr lang="en-US" sz="2200" dirty="0" smtClean="0">
                <a:ea typeface="ＭＳ 明朝" charset="0"/>
                <a:cs typeface="ＭＳ 明朝" charset="0"/>
              </a:rPr>
              <a:t>Trauma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Liver, Kidney and Splenic Trauma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Stomach, Pancreas, and Intestinal Trauma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Abdominal Vascular Injury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Pelvic Fractures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Trauma Laparotomy </a:t>
            </a:r>
            <a:r>
              <a:rPr lang="en-US" sz="2200" dirty="0" smtClean="0">
                <a:ea typeface="ＭＳ 明朝" charset="0"/>
                <a:cs typeface="ＭＳ 明朝" charset="0"/>
              </a:rPr>
              <a:t>/ </a:t>
            </a:r>
            <a:r>
              <a:rPr lang="en-US" sz="2200" dirty="0">
                <a:ea typeface="ＭＳ 明朝" charset="0"/>
                <a:cs typeface="ＭＳ 明朝" charset="0"/>
              </a:rPr>
              <a:t>Damage Control Techniques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Peripheral Vascular Injuries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Upper &amp; Lower Extremity Fractures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Burns 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Font typeface="Times New Roman" charset="0"/>
              <a:buAutoNum type="arabicPeriod"/>
              <a:tabLst>
                <a:tab pos="593725" algn="l"/>
              </a:tabLst>
            </a:pPr>
            <a:r>
              <a:rPr lang="en-US" sz="2200" dirty="0">
                <a:ea typeface="ＭＳ 明朝" charset="0"/>
                <a:cs typeface="ＭＳ 明朝" charset="0"/>
              </a:rPr>
              <a:t>Principles of Critical Care </a:t>
            </a:r>
            <a:endParaRPr lang="en-US" sz="2200" dirty="0">
              <a:ea typeface="ＭＳ Ｐゴシック" charset="0"/>
              <a:cs typeface="Times New Roman" charset="0"/>
            </a:endParaRPr>
          </a:p>
          <a:p>
            <a:pPr marL="342900" indent="-342900" eaLnBrk="1" hangingPunct="1">
              <a:buFont typeface="Wingdings 2" charset="0"/>
              <a:buChar char=""/>
              <a:tabLst>
                <a:tab pos="593725" algn="l"/>
              </a:tabLst>
            </a:pPr>
            <a:endParaRPr lang="en-US" sz="2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4953000"/>
            <a:ext cx="3035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*ATTC Team Training*</a:t>
            </a:r>
          </a:p>
          <a:p>
            <a:pPr algn="ctr"/>
            <a:r>
              <a:rPr lang="en-US" sz="2400" b="1" dirty="0" err="1" smtClean="0"/>
              <a:t>TeamSTEPPS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30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3814" cy="1187823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00"/>
                </a:solidFill>
              </a:rPr>
              <a:t>Knowledge Assessment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Video on Management of Shock</a:t>
            </a:r>
          </a:p>
          <a:p>
            <a:r>
              <a:rPr lang="en-US" sz="2800" u="sng" dirty="0" smtClean="0"/>
              <a:t>Methods:</a:t>
            </a:r>
            <a:r>
              <a:rPr lang="en-US" sz="2800" dirty="0" smtClean="0"/>
              <a:t> Pre-Test, Video OR PowerPoint Lecture (Control), Post-Test, Scenario Test</a:t>
            </a:r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41881"/>
              </p:ext>
            </p:extLst>
          </p:nvPr>
        </p:nvGraphicFramePr>
        <p:xfrm>
          <a:off x="381000" y="4648200"/>
          <a:ext cx="3657599" cy="1066799"/>
        </p:xfrm>
        <a:graphic>
          <a:graphicData uri="http://schemas.openxmlformats.org/drawingml/2006/table">
            <a:tbl>
              <a:tblPr/>
              <a:tblGrid>
                <a:gridCol w="1428599"/>
                <a:gridCol w="795884"/>
                <a:gridCol w="820406"/>
                <a:gridCol w="612710"/>
              </a:tblGrid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Video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>
                          <a:latin typeface="+mn-lt"/>
                          <a:ea typeface="Times New Roman"/>
                          <a:cs typeface="Times New Roman"/>
                        </a:rPr>
                        <a:t>Control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imes New Roman"/>
                        </a:rPr>
                        <a:t>FST Members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>
                          <a:latin typeface="+mn-lt"/>
                          <a:ea typeface="Times New Roman"/>
                          <a:cs typeface="Times New Roman"/>
                        </a:rPr>
                        <a:t>Medical Students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>
                          <a:latin typeface="+mn-lt"/>
                          <a:ea typeface="Times New Roman"/>
                          <a:cs typeface="Times New Roman"/>
                        </a:rPr>
                        <a:t>Residents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43465681"/>
              </p:ext>
            </p:extLst>
          </p:nvPr>
        </p:nvGraphicFramePr>
        <p:xfrm>
          <a:off x="4343400" y="2819400"/>
          <a:ext cx="4648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819400"/>
            <a:ext cx="3352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Suggests Learning Modalities equal, no significant differences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5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4" y="76200"/>
            <a:ext cx="6820276" cy="95922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Simulation Assessment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686800" cy="23621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Video on Tube Thoracostomy</a:t>
            </a:r>
          </a:p>
          <a:p>
            <a:r>
              <a:rPr lang="en-US" sz="2400" u="sng" dirty="0" smtClean="0"/>
              <a:t>Methods:</a:t>
            </a:r>
            <a:r>
              <a:rPr lang="en-US" sz="2400" dirty="0" smtClean="0"/>
              <a:t> Questionnaire, Video OR Control, Simulation on </a:t>
            </a:r>
            <a:r>
              <a:rPr lang="en-US" sz="2400" dirty="0" err="1" smtClean="0"/>
              <a:t>TraumaMan</a:t>
            </a:r>
            <a:r>
              <a:rPr lang="en-US" sz="2400" dirty="0" smtClean="0"/>
              <a:t>, Evaluated by 16 item Skills Checklist</a:t>
            </a:r>
          </a:p>
          <a:p>
            <a:pPr lvl="0"/>
            <a:r>
              <a:rPr lang="en-US" sz="2400" u="sng" dirty="0" smtClean="0"/>
              <a:t>Results:</a:t>
            </a:r>
            <a:r>
              <a:rPr lang="en-US" sz="2400" dirty="0" smtClean="0"/>
              <a:t> Video group correctly identified insertion site 27.5% more, correctly prepped site 13% more, &amp; avoided neurovascular injury 22% more, versus the control group.</a:t>
            </a:r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53627"/>
              </p:ext>
            </p:extLst>
          </p:nvPr>
        </p:nvGraphicFramePr>
        <p:xfrm>
          <a:off x="381000" y="4648200"/>
          <a:ext cx="3657599" cy="1066799"/>
        </p:xfrm>
        <a:graphic>
          <a:graphicData uri="http://schemas.openxmlformats.org/drawingml/2006/table">
            <a:tbl>
              <a:tblPr/>
              <a:tblGrid>
                <a:gridCol w="1428599"/>
                <a:gridCol w="795884"/>
                <a:gridCol w="820406"/>
                <a:gridCol w="612710"/>
              </a:tblGrid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Video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>
                          <a:latin typeface="+mn-lt"/>
                          <a:ea typeface="Times New Roman"/>
                          <a:cs typeface="Times New Roman"/>
                        </a:rPr>
                        <a:t>Control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Medical Students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FST Members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imes New Roman"/>
                        </a:rPr>
                        <a:t>Residents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505200"/>
            <a:ext cx="4038600" cy="1752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70% never inserted a chest tube before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Overall t-test: p &lt;0.01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43360485"/>
              </p:ext>
            </p:extLst>
          </p:nvPr>
        </p:nvGraphicFramePr>
        <p:xfrm>
          <a:off x="4495800" y="3581400"/>
          <a:ext cx="457199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TraumaMan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9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4" y="107950"/>
            <a:ext cx="8712285" cy="1106299"/>
          </a:xfrm>
        </p:spPr>
        <p:txBody>
          <a:bodyPr/>
          <a:lstStyle/>
          <a:p>
            <a:r>
              <a:rPr lang="en-US" sz="4800" b="1" dirty="0" smtClean="0"/>
              <a:t>Validation &amp; Successes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18" y="1425907"/>
            <a:ext cx="8222080" cy="436529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Used by the ATTC</a:t>
            </a:r>
          </a:p>
          <a:p>
            <a:r>
              <a:rPr lang="en-US" dirty="0" smtClean="0"/>
              <a:t>Modules incorporated into ATLS</a:t>
            </a:r>
          </a:p>
          <a:p>
            <a:pPr lvl="1"/>
            <a:r>
              <a:rPr lang="en-US" dirty="0" smtClean="0"/>
              <a:t>Intubation, Chest Tube, Surgical </a:t>
            </a:r>
            <a:r>
              <a:rPr lang="en-US" dirty="0" err="1" smtClean="0"/>
              <a:t>Cric</a:t>
            </a:r>
            <a:r>
              <a:rPr lang="en-US" dirty="0" smtClean="0"/>
              <a:t>, DPL, CVL</a:t>
            </a:r>
          </a:p>
          <a:p>
            <a:pPr lvl="1"/>
            <a:r>
              <a:rPr lang="en-US" dirty="0" smtClean="0"/>
              <a:t>30,000 Physicians trained annually</a:t>
            </a:r>
          </a:p>
          <a:p>
            <a:pPr lvl="1"/>
            <a:r>
              <a:rPr lang="en-US" dirty="0" smtClean="0"/>
              <a:t>Didactic and mobile application</a:t>
            </a:r>
            <a:endParaRPr lang="en-US" dirty="0"/>
          </a:p>
          <a:p>
            <a:r>
              <a:rPr lang="en-US" dirty="0" smtClean="0"/>
              <a:t>Curriculum accepted by Surgical Council on Resident Education (SCORE)</a:t>
            </a:r>
          </a:p>
          <a:p>
            <a:pPr lvl="1"/>
            <a:r>
              <a:rPr lang="en-US" dirty="0" err="1" smtClean="0"/>
              <a:t>WebPortal</a:t>
            </a:r>
            <a:r>
              <a:rPr lang="en-US" dirty="0" smtClean="0"/>
              <a:t> for training all General Surgery residents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596" y="4267200"/>
            <a:ext cx="1329403" cy="149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143000"/>
            <a:ext cx="1905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Advancements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Decision Support</a:t>
            </a:r>
          </a:p>
          <a:p>
            <a:r>
              <a:rPr lang="en-US" dirty="0" smtClean="0"/>
              <a:t>Hands-free operation</a:t>
            </a:r>
          </a:p>
          <a:p>
            <a:r>
              <a:rPr lang="en-US" dirty="0" smtClean="0"/>
              <a:t>Device Integration</a:t>
            </a:r>
          </a:p>
          <a:p>
            <a:r>
              <a:rPr lang="en-US" dirty="0" smtClean="0"/>
              <a:t>Direct Sensor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2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Main 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physician workflow</a:t>
            </a:r>
          </a:p>
          <a:p>
            <a:r>
              <a:rPr lang="en-US" dirty="0" smtClean="0"/>
              <a:t>Integrates real-time performance support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Patient safety</a:t>
            </a:r>
          </a:p>
          <a:p>
            <a:pPr lvl="1"/>
            <a:r>
              <a:rPr lang="en-US" dirty="0" smtClean="0"/>
              <a:t>Efficiency</a:t>
            </a:r>
          </a:p>
          <a:p>
            <a:r>
              <a:rPr lang="en-US" dirty="0" smtClean="0"/>
              <a:t>Tied to billing and 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7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+mn-lt"/>
                <a:ea typeface="ＭＳ Ｐゴシック" charset="0"/>
                <a:cs typeface="ＭＳ Ｐゴシック" charset="0"/>
              </a:rPr>
              <a:t>The Problem</a:t>
            </a:r>
            <a:endParaRPr lang="en-US" sz="48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36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process of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clinical care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including: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-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 documentation (and billing)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-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 real-time performance support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-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telemedicine</a:t>
            </a:r>
            <a:r>
              <a:rPr lang="en-US" sz="3600" smtClean="0">
                <a:ea typeface="ＭＳ Ｐゴシック" charset="0"/>
                <a:cs typeface="ＭＳ Ｐゴシック" charset="0"/>
              </a:rPr>
              <a:t>/communication</a:t>
            </a:r>
            <a:endParaRPr lang="en-US" sz="3600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L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acks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a technologically personalized, mobile and integrated approach.</a:t>
            </a:r>
          </a:p>
          <a:p>
            <a:pPr eaLnBrk="1" hangingPunct="1">
              <a:buFont typeface="Wingdings" charset="0"/>
              <a:buNone/>
            </a:pPr>
            <a:endParaRPr lang="en-US" sz="36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161548" y="368338"/>
            <a:ext cx="3227384" cy="5397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Helvetica" pitchFamily="34" charset="0"/>
                <a:ea typeface="+mj-ea"/>
                <a:cs typeface="+mj-cs"/>
              </a:rPr>
              <a:t>Thank You</a:t>
            </a:r>
            <a:endParaRPr lang="en-US" sz="4000" b="1" dirty="0">
              <a:solidFill>
                <a:srgbClr val="00000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767" y="663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5000" y="4572000"/>
            <a:ext cx="5523187" cy="1423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Helvetica" pitchFamily="34" charset="0"/>
              </a:rPr>
              <a:t>Contact Information</a:t>
            </a:r>
          </a:p>
          <a:p>
            <a:pPr algn="ctr" fontAlgn="auto">
              <a:spcAft>
                <a:spcPts val="600"/>
              </a:spcAft>
              <a:defRPr/>
            </a:pPr>
            <a:endParaRPr lang="en-US" sz="2000" dirty="0">
              <a:solidFill>
                <a:srgbClr val="FFFFFF"/>
              </a:solidFill>
              <a:latin typeface="Helvetica" pitchFamily="34" charset="0"/>
            </a:endParaRPr>
          </a:p>
          <a:p>
            <a:pPr algn="ctr" fontAlgn="auto"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Helvetica" pitchFamily="34" charset="0"/>
              </a:rPr>
              <a:t>Carl Schulman (</a:t>
            </a:r>
            <a:r>
              <a:rPr lang="en-US" sz="2000" dirty="0">
                <a:solidFill>
                  <a:srgbClr val="FFFFFF"/>
                </a:solidFill>
                <a:latin typeface="Helvetica" pitchFamily="34" charset="0"/>
              </a:rPr>
              <a:t>305) </a:t>
            </a:r>
            <a:r>
              <a:rPr lang="en-US" sz="2000" dirty="0" smtClean="0">
                <a:solidFill>
                  <a:srgbClr val="FFFFFF"/>
                </a:solidFill>
                <a:latin typeface="Helvetica" pitchFamily="34" charset="0"/>
              </a:rPr>
              <a:t>585-1076</a:t>
            </a:r>
            <a:endParaRPr lang="en-US" sz="2000" dirty="0">
              <a:solidFill>
                <a:srgbClr val="FFFFFF"/>
              </a:solidFill>
              <a:latin typeface="Helvetica" pitchFamily="34" charset="0"/>
            </a:endParaRPr>
          </a:p>
          <a:p>
            <a:pPr algn="ctr" fontAlgn="auto">
              <a:spcAft>
                <a:spcPts val="600"/>
              </a:spcAft>
              <a:defRPr/>
            </a:pPr>
            <a:r>
              <a:rPr lang="en-US" sz="2000" dirty="0" err="1" smtClean="0">
                <a:solidFill>
                  <a:srgbClr val="FFFFFF"/>
                </a:solidFill>
                <a:latin typeface="Helvetica" pitchFamily="34" charset="0"/>
                <a:hlinkClick r:id="rId3"/>
              </a:rPr>
              <a:t>cschulman@med.miami.edu</a:t>
            </a:r>
            <a:endParaRPr lang="en-US" sz="2000" dirty="0">
              <a:solidFill>
                <a:srgbClr val="FFFFFF"/>
              </a:solidFill>
              <a:latin typeface="Helvetica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Helvetic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latin typeface="Helvetic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latin typeface="Helvetic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Helvetica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244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2769" y="4130514"/>
            <a:ext cx="20976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Questions?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099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577"/>
            <a:ext cx="7904163" cy="120818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+mn-lt"/>
                <a:ea typeface="ＭＳ Ｐゴシック" charset="0"/>
                <a:cs typeface="ＭＳ Ｐゴシック" charset="0"/>
              </a:rPr>
              <a:t>The Solution</a:t>
            </a:r>
            <a:endParaRPr lang="en-US" sz="48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400925" cy="48275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0"/>
                <a:cs typeface="ＭＳ Ｐゴシック" charset="0"/>
              </a:rPr>
              <a:t>Bring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true point-of-care to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clinicians</a:t>
            </a:r>
          </a:p>
          <a:p>
            <a:pPr lvl="1"/>
            <a:r>
              <a:rPr lang="en-US" sz="2800" dirty="0" smtClean="0">
                <a:ea typeface="ＭＳ Ｐゴシック" charset="0"/>
                <a:cs typeface="ＭＳ Ｐゴシック" charset="0"/>
              </a:rPr>
              <a:t>Employ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the latest hand-held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technologies</a:t>
            </a:r>
          </a:p>
          <a:p>
            <a:pPr lvl="1"/>
            <a:r>
              <a:rPr lang="en-US" sz="2800" dirty="0" smtClean="0">
                <a:ea typeface="ＭＳ Ｐゴシック" charset="0"/>
                <a:cs typeface="ＭＳ Ｐゴシック" charset="0"/>
              </a:rPr>
              <a:t>Access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and input patient data quickly and effectively at the bedside. 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device serves as the next important step in allowing clinicians to integrate mobile patient care and the Electronic Medical Records (EMR).</a:t>
            </a:r>
          </a:p>
          <a:p>
            <a:pPr>
              <a:buFont typeface="Wingdings" charset="0"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1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951"/>
            <a:ext cx="7581900" cy="983760"/>
          </a:xfrm>
        </p:spPr>
        <p:txBody>
          <a:bodyPr/>
          <a:lstStyle/>
          <a:p>
            <a:r>
              <a:rPr lang="en-US" b="1" dirty="0" err="1" smtClean="0"/>
              <a:t>MobileCare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" y="1219200"/>
            <a:ext cx="6443133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</a:rPr>
              <a:t>An effective solution for accessing and documenting patient information anytime, anywhere using your handheld </a:t>
            </a:r>
            <a:r>
              <a:rPr lang="en-US" dirty="0" smtClean="0">
                <a:latin typeface="Arial" charset="0"/>
              </a:rPr>
              <a:t>device</a:t>
            </a:r>
            <a:endParaRPr lang="en-US" dirty="0" smtClean="0"/>
          </a:p>
          <a:p>
            <a:r>
              <a:rPr lang="en-US" dirty="0" smtClean="0"/>
              <a:t>Always with clinician</a:t>
            </a:r>
          </a:p>
          <a:p>
            <a:pPr lvl="1"/>
            <a:r>
              <a:rPr lang="en-US" dirty="0" smtClean="0"/>
              <a:t>Smartphone</a:t>
            </a:r>
          </a:p>
          <a:p>
            <a:pPr lvl="1"/>
            <a:r>
              <a:rPr lang="en-US" dirty="0" smtClean="0"/>
              <a:t>Tablet</a:t>
            </a:r>
          </a:p>
          <a:p>
            <a:r>
              <a:rPr lang="en-US" dirty="0" smtClean="0"/>
              <a:t>Provides consistent informatics interface during training and the provision of care</a:t>
            </a:r>
          </a:p>
          <a:p>
            <a:r>
              <a:rPr lang="en-US" dirty="0" smtClean="0"/>
              <a:t>Bidirectional data interfaces to EMRs</a:t>
            </a:r>
          </a:p>
          <a:p>
            <a:r>
              <a:rPr lang="en-US" dirty="0" smtClean="0"/>
              <a:t>Integrated application suite</a:t>
            </a:r>
          </a:p>
          <a:p>
            <a:pPr lvl="1"/>
            <a:r>
              <a:rPr lang="en-US" sz="2900" dirty="0" smtClean="0"/>
              <a:t>Documentation</a:t>
            </a:r>
          </a:p>
          <a:p>
            <a:pPr lvl="1"/>
            <a:r>
              <a:rPr lang="en-US" sz="2900" dirty="0" smtClean="0"/>
              <a:t>Performance Support</a:t>
            </a:r>
          </a:p>
          <a:p>
            <a:pPr lvl="1"/>
            <a:r>
              <a:rPr lang="en-US" sz="2900" dirty="0" smtClean="0"/>
              <a:t>Telemedicine</a:t>
            </a:r>
            <a:endParaRPr lang="en-US" sz="2900" dirty="0"/>
          </a:p>
        </p:txBody>
      </p:sp>
      <p:pic>
        <p:nvPicPr>
          <p:cNvPr id="4" name="Picture 3" descr="MC Log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38400" cy="36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1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 Cenus De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10" y="1295400"/>
            <a:ext cx="289599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_Cenus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89520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and Navigation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Real-time Census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Easy Navigation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Notifications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43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14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86173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Data Entry/Interface</a:t>
            </a:r>
            <a:endParaRPr lang="en-US" dirty="0"/>
          </a:p>
        </p:txBody>
      </p:sp>
      <p:pic>
        <p:nvPicPr>
          <p:cNvPr id="7" name="Picture 6" descr="Attending Note Assess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542504" cy="4512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71600"/>
            <a:ext cx="297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Daily Data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Automate Data Gathering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Real-time Transcription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077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Quicker/Improved Documentation</a:t>
            </a:r>
            <a:endParaRPr lang="en-US" dirty="0"/>
          </a:p>
        </p:txBody>
      </p:sp>
      <p:pic>
        <p:nvPicPr>
          <p:cNvPr id="8" name="Picture 7" descr="MC Procedure No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845177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ocumentation Modu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3000"/>
            <a:ext cx="2446986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71600"/>
            <a:ext cx="297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Drop Down Menus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Templated</a:t>
            </a:r>
            <a:r>
              <a:rPr lang="en-US" sz="3200" dirty="0" smtClean="0"/>
              <a:t> Notes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Real-time Transcription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983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Data Display</a:t>
            </a:r>
            <a:endParaRPr lang="en-US" dirty="0"/>
          </a:p>
        </p:txBody>
      </p:sp>
      <p:pic>
        <p:nvPicPr>
          <p:cNvPr id="5" name="Picture 4" descr="MC Radi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 La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971800" cy="44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33" y="22098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PACS Integration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Iconographic Displays</a:t>
            </a:r>
          </a:p>
        </p:txBody>
      </p:sp>
    </p:spTree>
    <p:extLst>
      <p:ext uri="{BB962C8B-B14F-4D97-AF65-F5344CB8AC3E}">
        <p14:creationId xmlns:p14="http://schemas.microsoft.com/office/powerpoint/2010/main" val="225267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MTC Lesson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264235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MMTC Sp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MMTC Quiz Answ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64084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Performance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5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22217</TotalTime>
  <Words>552</Words>
  <Application>Microsoft Macintosh PowerPoint</Application>
  <PresentationFormat>On-screen Show (4:3)</PresentationFormat>
  <Paragraphs>173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 A New Era in Mobile Clinical Care</vt:lpstr>
      <vt:lpstr>The Problem</vt:lpstr>
      <vt:lpstr>The Solution</vt:lpstr>
      <vt:lpstr>MobileCare</vt:lpstr>
      <vt:lpstr>Census and Navigation</vt:lpstr>
      <vt:lpstr>Simple Data Entry/Interface</vt:lpstr>
      <vt:lpstr>Quicker/Improved Documentation</vt:lpstr>
      <vt:lpstr>Intuitive Data Display</vt:lpstr>
      <vt:lpstr>Real-Time Performance Support</vt:lpstr>
      <vt:lpstr>Telemedicine</vt:lpstr>
      <vt:lpstr>Task Tracking – Handoffs - Surveillance</vt:lpstr>
      <vt:lpstr>Performance Support</vt:lpstr>
      <vt:lpstr>Curriculum</vt:lpstr>
      <vt:lpstr>Trauma Curriculum</vt:lpstr>
      <vt:lpstr>Knowledge Assessment</vt:lpstr>
      <vt:lpstr>Simulation Assessment</vt:lpstr>
      <vt:lpstr>Validation &amp; Successes</vt:lpstr>
      <vt:lpstr>New Advancements</vt:lpstr>
      <vt:lpstr>4 Main Points</vt:lpstr>
      <vt:lpstr>PowerPoint Presentation</vt:lpstr>
    </vt:vector>
  </TitlesOfParts>
  <Company>Univeristy of Miami - Miller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Hung, Irene</dc:creator>
  <cp:lastModifiedBy>Carl Schulman</cp:lastModifiedBy>
  <cp:revision>148</cp:revision>
  <dcterms:created xsi:type="dcterms:W3CDTF">2012-05-15T19:33:51Z</dcterms:created>
  <dcterms:modified xsi:type="dcterms:W3CDTF">2014-11-20T15:36:34Z</dcterms:modified>
</cp:coreProperties>
</file>