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564" r:id="rId2"/>
    <p:sldId id="442" r:id="rId3"/>
    <p:sldId id="606" r:id="rId4"/>
    <p:sldId id="607" r:id="rId5"/>
    <p:sldId id="609" r:id="rId6"/>
    <p:sldId id="610" r:id="rId7"/>
    <p:sldId id="604" r:id="rId8"/>
    <p:sldId id="586" r:id="rId9"/>
    <p:sldId id="589" r:id="rId10"/>
    <p:sldId id="591" r:id="rId11"/>
    <p:sldId id="592" r:id="rId12"/>
    <p:sldId id="593" r:id="rId13"/>
    <p:sldId id="594" r:id="rId14"/>
    <p:sldId id="545" r:id="rId15"/>
    <p:sldId id="597" r:id="rId16"/>
    <p:sldId id="598" r:id="rId17"/>
    <p:sldId id="611" r:id="rId18"/>
    <p:sldId id="546" r:id="rId19"/>
    <p:sldId id="480" r:id="rId20"/>
    <p:sldId id="481" r:id="rId21"/>
    <p:sldId id="60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585" autoAdjust="0"/>
  </p:normalViewPr>
  <p:slideViewPr>
    <p:cSldViewPr snapToGrid="0" snapToObjects="1">
      <p:cViewPr varScale="1">
        <p:scale>
          <a:sx n="83" d="100"/>
          <a:sy n="83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0F408-56C2-BA46-9CCE-2F8AC1D1F67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AF82-3C91-EF41-B3AE-0241996C0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E394F-55E6-4042-9CD4-BEF3850FFAD2}" type="slidenum">
              <a:rPr lang="en-US"/>
              <a:pPr/>
              <a:t>1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6"/>
            <a:ext cx="5029200" cy="41227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F56F-F3A7-6040-9FEC-BC5796D97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56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from </a:t>
            </a:r>
            <a:r>
              <a:rPr lang="en-US" dirty="0" err="1" smtClean="0"/>
              <a:t>Lunder</a:t>
            </a:r>
            <a:r>
              <a:rPr lang="en-US" dirty="0" smtClean="0"/>
              <a:t> OR 54 May 28 2013</a:t>
            </a:r>
          </a:p>
          <a:p>
            <a:r>
              <a:rPr lang="en-US" dirty="0" smtClean="0"/>
              <a:t>JM</a:t>
            </a:r>
            <a:r>
              <a:rPr lang="en-US" baseline="0" dirty="0" smtClean="0"/>
              <a:t> Goldman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94F01-A67C-7D44-82C4-36F9ECA8B6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38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Closest approximation of “actual” is pulse oximeter</a:t>
            </a:r>
            <a:r>
              <a:rPr lang="en-US" baseline="0" dirty="0" smtClean="0"/>
              <a:t> set to “beat-to-beat” mode, or 2-second averaging time.</a:t>
            </a:r>
          </a:p>
          <a:p>
            <a:r>
              <a:rPr lang="en-US" baseline="0" dirty="0" smtClean="0"/>
              <a:t>Better data could be obtained from manufacturers proprietary data stream, but is not necessary for this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F1610-6810-EB4B-9CC1-13F729C65D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www.economist.com</a:t>
            </a:r>
            <a:r>
              <a:rPr lang="en-US" dirty="0" smtClean="0"/>
              <a:t>/news/special-report/21593583-proliferating-digital-platforms-will-be-heart-tomorrows-economy-and-even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F56F-F3A7-6040-9FEC-BC5796D97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Developed by experts convened through MD PnP, TATRC BAA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E76F3-1D06-42A3-B200-0B1791014E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Image: http://www.uofmmedicalcenter.org/healthlibrary/Article/88979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Clinician image</a:t>
            </a:r>
            <a:r>
              <a:rPr lang="en-US" smtClean="0"/>
              <a:t>: Icon from medicalappjournal.com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EA021-18A1-41D9-B80F-2114F98498E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version is built on open source implementation of open standards. </a:t>
            </a:r>
          </a:p>
          <a:p>
            <a:r>
              <a:rPr lang="en-US" dirty="0" smtClean="0"/>
              <a:t>Open ICE equipment interfaces translate proprietary manufacturer-specific interfaces</a:t>
            </a:r>
            <a:r>
              <a:rPr lang="en-US" baseline="0" dirty="0" smtClean="0"/>
              <a:t> to common data representation and communication protocol</a:t>
            </a:r>
            <a:endParaRPr lang="en-US" dirty="0" smtClean="0"/>
          </a:p>
          <a:p>
            <a:r>
              <a:rPr lang="en-US" dirty="0" smtClean="0"/>
              <a:t>Better patient simulator allows patient algorithms to plug in</a:t>
            </a:r>
          </a:p>
          <a:p>
            <a:r>
              <a:rPr lang="en-US" dirty="0" smtClean="0"/>
              <a:t>Devices are plug-and-play:</a:t>
            </a:r>
            <a:r>
              <a:rPr lang="en-US" baseline="0" dirty="0" smtClean="0"/>
              <a:t> any device that provides necessary interface can be used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BD248B-4587-448E-9289-9EF8ED3C7CC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9946E-3B3C-448D-ACB5-C047BBDC05B3}" type="slidenum">
              <a:rPr lang="en-US"/>
              <a:pPr/>
              <a:t>18</a:t>
            </a:fld>
            <a:endParaRPr lang="en-US"/>
          </a:p>
        </p:txBody>
      </p:sp>
      <p:sp>
        <p:nvSpPr>
          <p:cNvPr id="1310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310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6"/>
            <a:ext cx="5029200" cy="41227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http://www.nwscape.com/brooke/images-new/icu-l.jpg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http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://employees.csbsju.edu/lrodgers/images/baby%20icu.jpg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http://www.perfusion.arizona.edu/images/OR%20perfusion.jpg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http://www.fitsense.com/b/images/cardiac%20surgery%20cw.jpg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AE9B5E-BFE5-8C46-9C2F-F6FBE397354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lab funding</a:t>
            </a:r>
          </a:p>
          <a:p>
            <a:r>
              <a:rPr lang="en-US" dirty="0" smtClean="0"/>
              <a:t>Better pictures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296B-7C29-AA43-BE35-13D69030542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journals.lww.com</a:t>
            </a:r>
            <a:r>
              <a:rPr lang="en-US" dirty="0" smtClean="0"/>
              <a:t>/</a:t>
            </a:r>
            <a:r>
              <a:rPr lang="en-US" dirty="0" err="1" smtClean="0"/>
              <a:t>journalpatientsafety</a:t>
            </a:r>
            <a:r>
              <a:rPr lang="en-US" dirty="0" smtClean="0"/>
              <a:t>/</a:t>
            </a:r>
            <a:r>
              <a:rPr lang="en-US" dirty="0" err="1" smtClean="0"/>
              <a:t>Fulltext</a:t>
            </a:r>
            <a:r>
              <a:rPr lang="en-US" dirty="0" smtClean="0"/>
              <a:t>/2013/09000/A_New,_Evidence_based_Estimate_of_Patient_Harms.2.aspx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www.propublica.org</a:t>
            </a:r>
            <a:r>
              <a:rPr lang="en-US" dirty="0" smtClean="0"/>
              <a:t>/article/how-many-die-from-medical-mistakes-in-us-hospitals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AF82-3C91-EF41-B3AE-0241996C0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54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9946E-3B3C-448D-ACB5-C047BBDC05B3}" type="slidenum">
              <a:rPr lang="en-US"/>
              <a:pPr/>
              <a:t>3</a:t>
            </a:fld>
            <a:endParaRPr lang="en-US"/>
          </a:p>
        </p:txBody>
      </p:sp>
      <p:sp>
        <p:nvSpPr>
          <p:cNvPr id="1310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solidFill>
            <a:srgbClr val="FFFFFF"/>
          </a:solidFill>
          <a:ln/>
        </p:spPr>
      </p:sp>
      <p:sp>
        <p:nvSpPr>
          <p:cNvPr id="1310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6"/>
            <a:ext cx="5029200" cy="41227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http://www.nwscape.com/brooke/images-new/icu-l.jpg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http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://employees.csbsju.edu/lrodgers/images/baby%20icu.jpg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http://www.perfusion.arizona.edu/images/OR%20perfusion.jpg</a:t>
            </a:r>
          </a:p>
          <a:p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http://www.fitsense.com/b/images/cardiac%20surgery%20cw.jpg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8C5F7-539E-F142-8CD9-6D5BC10383C7}" type="slidenum">
              <a:rPr lang="en-US"/>
              <a:pPr/>
              <a:t>4</a:t>
            </a:fld>
            <a:endParaRPr lang="en-US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227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insert </a:t>
            </a:r>
            <a:r>
              <a:rPr lang="en-US" dirty="0" err="1" smtClean="0"/>
              <a:t>Nonin</a:t>
            </a:r>
            <a:r>
              <a:rPr lang="en-US" dirty="0" smtClean="0"/>
              <a:t>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3A6FE-0AD3-A349-A151-C425E926EC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5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Source – Metvision / MGH / Goldman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E4CE6F-69E4-FA4D-B6F0-FA873A5DED97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Pulse ox simulator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vam.anest.ufl.edu</a:t>
            </a:r>
            <a:r>
              <a:rPr lang="en-US" dirty="0" smtClean="0"/>
              <a:t>/simulations/</a:t>
            </a:r>
            <a:r>
              <a:rPr lang="en-US" dirty="0" err="1" smtClean="0"/>
              <a:t>pulseoximeter.php</a:t>
            </a:r>
            <a:endParaRPr lang="en-US" dirty="0" smtClean="0"/>
          </a:p>
          <a:p>
            <a:r>
              <a:rPr lang="en-US" dirty="0" err="1" smtClean="0"/>
              <a:t>Capnogram</a:t>
            </a:r>
            <a:endParaRPr lang="en-US" dirty="0" smtClean="0"/>
          </a:p>
          <a:p>
            <a:r>
              <a:rPr lang="en-US" dirty="0" smtClean="0"/>
              <a:t>https://encrypted-tbn0.gstatic.com/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=tbn:ANd9GcSo2H8dY0xXmxgxs5B3AdzI9kmrYLFNywWcrcx1tTsR0eRa48ns2w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AF82-3C91-EF41-B3AE-0241996C02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Pulse ox simulator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vam.anest.ufl.edu</a:t>
            </a:r>
            <a:r>
              <a:rPr lang="en-US" dirty="0" smtClean="0"/>
              <a:t>/simulations/</a:t>
            </a:r>
            <a:r>
              <a:rPr lang="en-US" dirty="0" err="1" smtClean="0"/>
              <a:t>pulseoximeter.php</a:t>
            </a:r>
            <a:endParaRPr lang="en-US" dirty="0" smtClean="0"/>
          </a:p>
          <a:p>
            <a:r>
              <a:rPr lang="en-US" dirty="0" err="1" smtClean="0"/>
              <a:t>Capnogram</a:t>
            </a:r>
            <a:endParaRPr lang="en-US" dirty="0" smtClean="0"/>
          </a:p>
          <a:p>
            <a:r>
              <a:rPr lang="en-US" dirty="0" smtClean="0"/>
              <a:t>https://encrypted-tbn0.gstatic.com/</a:t>
            </a:r>
            <a:r>
              <a:rPr lang="en-US" dirty="0" err="1" smtClean="0"/>
              <a:t>images?q</a:t>
            </a:r>
            <a:r>
              <a:rPr lang="en-US" dirty="0" smtClean="0"/>
              <a:t>=tbn:ANd9GcSo2H8dY0xXmxgxs5B3AdzI9kmrYLFNywWcrcx1tTsR0eRa48ns2w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FAF82-3C91-EF41-B3AE-0241996C02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DF56F-F3A7-6040-9FEC-BC5796D97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5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5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9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6D13-0876-694F-9A3D-BD70DBCBF472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1CEB-EE88-C142-A404-05F4CC02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dpnp.org/mdic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if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np.org" TargetMode="External"/><Relationship Id="rId2" Type="http://schemas.openxmlformats.org/officeDocument/2006/relationships/hyperlink" Target="http://www.openice.inf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54345"/>
            <a:ext cx="9144000" cy="206057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3600" dirty="0"/>
              <a:t>Medical Device </a:t>
            </a:r>
            <a:r>
              <a:rPr lang="en-US" sz="3600" dirty="0" smtClean="0"/>
              <a:t>and HIT System Integration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Implications for healthcare quality, safety, and innovation</a:t>
            </a:r>
            <a:endParaRPr lang="en-US" sz="2800" i="1" dirty="0" smtClean="0"/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4886000"/>
            <a:ext cx="9144000" cy="762000"/>
          </a:xfrm>
        </p:spPr>
        <p:txBody>
          <a:bodyPr anchor="t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Julian M. Goldman, MD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Director, Program on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Interoperability, Mass General Hospital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Medical 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Director, Partners HealthCare Biomedical Engineering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Anesthesiologist,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MGH/Harvard Medical School</a:t>
            </a:r>
          </a:p>
          <a:p>
            <a:pPr eaLnBrk="1" hangingPunct="1">
              <a:lnSpc>
                <a:spcPct val="80000"/>
              </a:lnSpc>
            </a:pPr>
            <a:endParaRPr lang="en-US" altLang="ja-JP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60" y="103335"/>
            <a:ext cx="479141" cy="5575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42" y="103335"/>
            <a:ext cx="479141" cy="55754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-1531938" y="3587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2227" name="Picture 3" descr="C:\Documents and Settings\vbm2\My Documents\My Pictures\Pictures\Office\mdpnp_logo_tm_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711" y="0"/>
            <a:ext cx="1724625" cy="55924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806" y="6488668"/>
            <a:ext cx="404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information: </a:t>
            </a:r>
            <a:r>
              <a:rPr lang="en-US" dirty="0" err="1" smtClean="0"/>
              <a:t>www.jgoldman.info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3952" y="103335"/>
            <a:ext cx="2236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Federal HIT Summit</a:t>
            </a:r>
          </a:p>
          <a:p>
            <a:pPr algn="ctr"/>
            <a:r>
              <a:rPr lang="en-US" sz="2000" dirty="0" smtClean="0"/>
              <a:t>Nov 20, 2014</a:t>
            </a:r>
          </a:p>
          <a:p>
            <a:pPr algn="ctr"/>
            <a:r>
              <a:rPr lang="en-US" sz="2000" dirty="0" smtClean="0"/>
              <a:t>Washington, DC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0197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10" y="1160128"/>
            <a:ext cx="86106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69023" y="1968446"/>
            <a:ext cx="762000" cy="7620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529" y="2147014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Oxygen Level Low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WHY????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28" y="141680"/>
            <a:ext cx="7207101" cy="774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28" y="32063"/>
            <a:ext cx="7207102" cy="88423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Pulse </a:t>
            </a:r>
            <a:r>
              <a:rPr lang="en-US" sz="4000" dirty="0" err="1" smtClean="0"/>
              <a:t>Oximeter</a:t>
            </a:r>
            <a:r>
              <a:rPr lang="en-US" sz="4000" dirty="0" smtClean="0"/>
              <a:t> Data example</a:t>
            </a:r>
            <a:endParaRPr lang="en-US" sz="4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21998" y="2483017"/>
            <a:ext cx="870544" cy="10758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29612" y="3976989"/>
            <a:ext cx="1936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JM Goldman MD / MGH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22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10" y="1160128"/>
            <a:ext cx="86106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69023" y="1968446"/>
            <a:ext cx="762000" cy="7620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IMG_39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56" y="4314546"/>
            <a:ext cx="2873344" cy="2155008"/>
          </a:xfrm>
          <a:prstGeom prst="rect">
            <a:avLst/>
          </a:prstGeom>
        </p:spPr>
      </p:pic>
      <p:pic>
        <p:nvPicPr>
          <p:cNvPr id="7" name="Picture 6" descr="IMG_39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284766"/>
            <a:ext cx="2971800" cy="2228850"/>
          </a:xfrm>
          <a:prstGeom prst="rect">
            <a:avLst/>
          </a:prstGeom>
        </p:spPr>
      </p:pic>
      <p:pic>
        <p:nvPicPr>
          <p:cNvPr id="8" name="Picture 7" descr="IMG_394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698" y="4303816"/>
            <a:ext cx="2946400" cy="2209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48000" y="5142016"/>
            <a:ext cx="5334000" cy="685800"/>
          </a:xfrm>
          <a:prstGeom prst="rightArrow">
            <a:avLst/>
          </a:prstGeom>
          <a:solidFill>
            <a:srgbClr val="FFFFFF">
              <a:alpha val="5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98291" y="4989616"/>
            <a:ext cx="731837" cy="681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7442" y="5181298"/>
            <a:ext cx="731837" cy="6810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8650" y="2089294"/>
            <a:ext cx="238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 </a:t>
            </a:r>
            <a:r>
              <a:rPr lang="en-US" sz="2000" b="1" dirty="0" err="1" smtClean="0">
                <a:solidFill>
                  <a:srgbClr val="FF0000"/>
                </a:solidFill>
              </a:rPr>
              <a:t>reall</a:t>
            </a:r>
            <a:r>
              <a:rPr lang="en-US" sz="2000" b="1" dirty="0" smtClean="0">
                <a:solidFill>
                  <a:srgbClr val="FF0000"/>
                </a:solidFill>
              </a:rPr>
              <a:t> low oxygen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“Bad” data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28" y="141680"/>
            <a:ext cx="7207101" cy="7746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28" y="32063"/>
            <a:ext cx="7207102" cy="88423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>BP cuff - Pulse </a:t>
            </a:r>
            <a:r>
              <a:rPr lang="en-US" sz="4000" dirty="0" err="1" smtClean="0"/>
              <a:t>Oximeter</a:t>
            </a:r>
            <a:r>
              <a:rPr lang="en-US" sz="4000" dirty="0" smtClean="0"/>
              <a:t> Interaction</a:t>
            </a:r>
            <a:endParaRPr lang="en-US" sz="40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36429" y="2483017"/>
            <a:ext cx="870544" cy="10758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29612" y="3976989"/>
            <a:ext cx="1936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JM Goldman MD / MGH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42715" y="954982"/>
            <a:ext cx="3454400" cy="3330016"/>
            <a:chOff x="7725927" y="-292100"/>
            <a:chExt cx="3454400" cy="33300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5927" y="-292100"/>
              <a:ext cx="3454400" cy="2349500"/>
            </a:xfrm>
            <a:prstGeom prst="rect">
              <a:avLst/>
            </a:prstGeom>
          </p:spPr>
        </p:pic>
        <p:pic>
          <p:nvPicPr>
            <p:cNvPr id="18" name="Picture 2" descr="CIMG2582"/>
            <p:cNvPicPr>
              <a:picLocks noChangeAspect="1" noChangeArrowheads="1"/>
            </p:cNvPicPr>
            <p:nvPr/>
          </p:nvPicPr>
          <p:blipFill rotWithShape="1">
            <a:blip r:embed="rId8" cstate="email">
              <a:lum bright="18000" contras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49637" y="1760165"/>
              <a:ext cx="1233745" cy="127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782611" y="6484080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02710" y="6482681"/>
            <a:ext cx="331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Cuff inflates – loss of finger signal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68895" y="6467913"/>
            <a:ext cx="231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 returns to finger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o2 alarm GE screen messag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91"/>
          <a:stretch/>
        </p:blipFill>
        <p:spPr>
          <a:xfrm>
            <a:off x="95588" y="1"/>
            <a:ext cx="3495784" cy="3099584"/>
          </a:xfrm>
          <a:prstGeom prst="rect">
            <a:avLst/>
          </a:prstGeom>
        </p:spPr>
      </p:pic>
      <p:pic>
        <p:nvPicPr>
          <p:cNvPr id="5" name="Picture 4" descr="no drop spo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1372" y="3440947"/>
            <a:ext cx="5143500" cy="3099584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1232843" y="2326381"/>
            <a:ext cx="410686" cy="185189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142" y="4208162"/>
            <a:ext cx="255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Monitor Displays Low Oxygen Level (SpO</a:t>
            </a:r>
            <a:r>
              <a:rPr lang="en-US" sz="2400" baseline="-25000" dirty="0" smtClean="0"/>
              <a:t>2)</a:t>
            </a:r>
            <a:r>
              <a:rPr lang="en-US" sz="2400" dirty="0" smtClean="0"/>
              <a:t> Alarm Event </a:t>
            </a:r>
            <a:r>
              <a:rPr lang="en-US" sz="2400" dirty="0" smtClean="0">
                <a:solidFill>
                  <a:schemeClr val="accent2"/>
                </a:solidFill>
              </a:rPr>
              <a:t>“84%” at 2:07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6493" y="1893482"/>
            <a:ext cx="467011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No</a:t>
            </a:r>
            <a:r>
              <a:rPr lang="en-US" sz="2400" dirty="0" smtClean="0"/>
              <a:t> evidence </a:t>
            </a:r>
            <a:r>
              <a:rPr lang="en-US" sz="2400" dirty="0"/>
              <a:t>of </a:t>
            </a:r>
            <a:r>
              <a:rPr lang="en-US" sz="2400" dirty="0" smtClean="0"/>
              <a:t>84% </a:t>
            </a:r>
            <a:r>
              <a:rPr lang="en-US" sz="2400" dirty="0"/>
              <a:t>SpO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in EHR</a:t>
            </a:r>
          </a:p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Blue</a:t>
            </a:r>
            <a:r>
              <a:rPr lang="en-US" sz="2400" dirty="0" smtClean="0"/>
              <a:t> ticks representing SpO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values</a:t>
            </a:r>
          </a:p>
          <a:p>
            <a:r>
              <a:rPr lang="en-US" sz="2400" dirty="0" smtClean="0"/>
              <a:t>Don’t change)</a:t>
            </a:r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>
            <a:off x="5582538" y="2769302"/>
            <a:ext cx="355043" cy="12425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51434" y="725135"/>
            <a:ext cx="521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We must not discard data!!</a:t>
            </a:r>
            <a:endParaRPr lang="en-US" sz="2400" b="1" dirty="0">
              <a:solidFill>
                <a:srgbClr val="C050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88" y="6540531"/>
            <a:ext cx="2744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Julian M. Goldman, MD / MGH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31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79" y="98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variation in EHR documentation due to Data Sampling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007676" y="2795466"/>
            <a:ext cx="6145540" cy="3009700"/>
          </a:xfrm>
          <a:custGeom>
            <a:avLst/>
            <a:gdLst>
              <a:gd name="connsiteX0" fmla="*/ 0 w 4393007"/>
              <a:gd name="connsiteY0" fmla="*/ 39232 h 2164631"/>
              <a:gd name="connsiteX1" fmla="*/ 298050 w 4393007"/>
              <a:gd name="connsiteY1" fmla="*/ 13316 h 2164631"/>
              <a:gd name="connsiteX2" fmla="*/ 492431 w 4393007"/>
              <a:gd name="connsiteY2" fmla="*/ 359 h 2164631"/>
              <a:gd name="connsiteX3" fmla="*/ 647936 w 4393007"/>
              <a:gd name="connsiteY3" fmla="*/ 26274 h 2164631"/>
              <a:gd name="connsiteX4" fmla="*/ 816399 w 4393007"/>
              <a:gd name="connsiteY4" fmla="*/ 39232 h 2164631"/>
              <a:gd name="connsiteX5" fmla="*/ 920069 w 4393007"/>
              <a:gd name="connsiteY5" fmla="*/ 52190 h 2164631"/>
              <a:gd name="connsiteX6" fmla="*/ 1088533 w 4393007"/>
              <a:gd name="connsiteY6" fmla="*/ 39232 h 2164631"/>
              <a:gd name="connsiteX7" fmla="*/ 1140368 w 4393007"/>
              <a:gd name="connsiteY7" fmla="*/ 26274 h 2164631"/>
              <a:gd name="connsiteX8" fmla="*/ 1244037 w 4393007"/>
              <a:gd name="connsiteY8" fmla="*/ 39232 h 2164631"/>
              <a:gd name="connsiteX9" fmla="*/ 1269955 w 4393007"/>
              <a:gd name="connsiteY9" fmla="*/ 78106 h 2164631"/>
              <a:gd name="connsiteX10" fmla="*/ 1308831 w 4393007"/>
              <a:gd name="connsiteY10" fmla="*/ 91064 h 2164631"/>
              <a:gd name="connsiteX11" fmla="*/ 1321790 w 4393007"/>
              <a:gd name="connsiteY11" fmla="*/ 129938 h 2164631"/>
              <a:gd name="connsiteX12" fmla="*/ 1347707 w 4393007"/>
              <a:gd name="connsiteY12" fmla="*/ 168812 h 2164631"/>
              <a:gd name="connsiteX13" fmla="*/ 1399542 w 4393007"/>
              <a:gd name="connsiteY13" fmla="*/ 246560 h 2164631"/>
              <a:gd name="connsiteX14" fmla="*/ 1425460 w 4393007"/>
              <a:gd name="connsiteY14" fmla="*/ 324307 h 2164631"/>
              <a:gd name="connsiteX15" fmla="*/ 1451377 w 4393007"/>
              <a:gd name="connsiteY15" fmla="*/ 389097 h 2164631"/>
              <a:gd name="connsiteX16" fmla="*/ 1464336 w 4393007"/>
              <a:gd name="connsiteY16" fmla="*/ 440929 h 2164631"/>
              <a:gd name="connsiteX17" fmla="*/ 1477294 w 4393007"/>
              <a:gd name="connsiteY17" fmla="*/ 557551 h 2164631"/>
              <a:gd name="connsiteX18" fmla="*/ 1503212 w 4393007"/>
              <a:gd name="connsiteY18" fmla="*/ 609383 h 2164631"/>
              <a:gd name="connsiteX19" fmla="*/ 1529129 w 4393007"/>
              <a:gd name="connsiteY19" fmla="*/ 700088 h 2164631"/>
              <a:gd name="connsiteX20" fmla="*/ 1568005 w 4393007"/>
              <a:gd name="connsiteY20" fmla="*/ 803752 h 2164631"/>
              <a:gd name="connsiteX21" fmla="*/ 1580964 w 4393007"/>
              <a:gd name="connsiteY21" fmla="*/ 842626 h 2164631"/>
              <a:gd name="connsiteX22" fmla="*/ 1593923 w 4393007"/>
              <a:gd name="connsiteY22" fmla="*/ 1011079 h 2164631"/>
              <a:gd name="connsiteX23" fmla="*/ 1619840 w 4393007"/>
              <a:gd name="connsiteY23" fmla="*/ 1049953 h 2164631"/>
              <a:gd name="connsiteX24" fmla="*/ 1632799 w 4393007"/>
              <a:gd name="connsiteY24" fmla="*/ 1114743 h 2164631"/>
              <a:gd name="connsiteX25" fmla="*/ 1671675 w 4393007"/>
              <a:gd name="connsiteY25" fmla="*/ 1257281 h 2164631"/>
              <a:gd name="connsiteX26" fmla="*/ 1684634 w 4393007"/>
              <a:gd name="connsiteY26" fmla="*/ 1386860 h 2164631"/>
              <a:gd name="connsiteX27" fmla="*/ 1697593 w 4393007"/>
              <a:gd name="connsiteY27" fmla="*/ 1425734 h 2164631"/>
              <a:gd name="connsiteX28" fmla="*/ 1723510 w 4393007"/>
              <a:gd name="connsiteY28" fmla="*/ 1555314 h 2164631"/>
              <a:gd name="connsiteX29" fmla="*/ 1788304 w 4393007"/>
              <a:gd name="connsiteY29" fmla="*/ 1607145 h 2164631"/>
              <a:gd name="connsiteX30" fmla="*/ 1827180 w 4393007"/>
              <a:gd name="connsiteY30" fmla="*/ 1762641 h 2164631"/>
              <a:gd name="connsiteX31" fmla="*/ 1853097 w 4393007"/>
              <a:gd name="connsiteY31" fmla="*/ 1866305 h 2164631"/>
              <a:gd name="connsiteX32" fmla="*/ 1891974 w 4393007"/>
              <a:gd name="connsiteY32" fmla="*/ 2073632 h 2164631"/>
              <a:gd name="connsiteX33" fmla="*/ 1930850 w 4393007"/>
              <a:gd name="connsiteY33" fmla="*/ 2086590 h 2164631"/>
              <a:gd name="connsiteX34" fmla="*/ 1956767 w 4393007"/>
              <a:gd name="connsiteY34" fmla="*/ 2125464 h 2164631"/>
              <a:gd name="connsiteX35" fmla="*/ 2138189 w 4393007"/>
              <a:gd name="connsiteY35" fmla="*/ 2164338 h 2164631"/>
              <a:gd name="connsiteX36" fmla="*/ 2241859 w 4393007"/>
              <a:gd name="connsiteY36" fmla="*/ 2151380 h 2164631"/>
              <a:gd name="connsiteX37" fmla="*/ 2280735 w 4393007"/>
              <a:gd name="connsiteY37" fmla="*/ 2138422 h 2164631"/>
              <a:gd name="connsiteX38" fmla="*/ 2293694 w 4393007"/>
              <a:gd name="connsiteY38" fmla="*/ 2047716 h 2164631"/>
              <a:gd name="connsiteX39" fmla="*/ 2332570 w 4393007"/>
              <a:gd name="connsiteY39" fmla="*/ 1969968 h 2164631"/>
              <a:gd name="connsiteX40" fmla="*/ 2358488 w 4393007"/>
              <a:gd name="connsiteY40" fmla="*/ 1944052 h 2164631"/>
              <a:gd name="connsiteX41" fmla="*/ 2371446 w 4393007"/>
              <a:gd name="connsiteY41" fmla="*/ 1879263 h 2164631"/>
              <a:gd name="connsiteX42" fmla="*/ 2384405 w 4393007"/>
              <a:gd name="connsiteY42" fmla="*/ 1788557 h 2164631"/>
              <a:gd name="connsiteX43" fmla="*/ 2423281 w 4393007"/>
              <a:gd name="connsiteY43" fmla="*/ 1646019 h 2164631"/>
              <a:gd name="connsiteX44" fmla="*/ 2436240 w 4393007"/>
              <a:gd name="connsiteY44" fmla="*/ 1542356 h 2164631"/>
              <a:gd name="connsiteX45" fmla="*/ 2462157 w 4393007"/>
              <a:gd name="connsiteY45" fmla="*/ 1464608 h 2164631"/>
              <a:gd name="connsiteX46" fmla="*/ 2488075 w 4393007"/>
              <a:gd name="connsiteY46" fmla="*/ 1335028 h 2164631"/>
              <a:gd name="connsiteX47" fmla="*/ 2501034 w 4393007"/>
              <a:gd name="connsiteY47" fmla="*/ 1283196 h 2164631"/>
              <a:gd name="connsiteX48" fmla="*/ 2539910 w 4393007"/>
              <a:gd name="connsiteY48" fmla="*/ 1270239 h 2164631"/>
              <a:gd name="connsiteX49" fmla="*/ 2552869 w 4393007"/>
              <a:gd name="connsiteY49" fmla="*/ 1218407 h 2164631"/>
              <a:gd name="connsiteX50" fmla="*/ 2617662 w 4393007"/>
              <a:gd name="connsiteY50" fmla="*/ 1101785 h 2164631"/>
              <a:gd name="connsiteX51" fmla="*/ 2656538 w 4393007"/>
              <a:gd name="connsiteY51" fmla="*/ 972205 h 2164631"/>
              <a:gd name="connsiteX52" fmla="*/ 2682456 w 4393007"/>
              <a:gd name="connsiteY52" fmla="*/ 894458 h 2164631"/>
              <a:gd name="connsiteX53" fmla="*/ 2695415 w 4393007"/>
              <a:gd name="connsiteY53" fmla="*/ 855584 h 2164631"/>
              <a:gd name="connsiteX54" fmla="*/ 2708373 w 4393007"/>
              <a:gd name="connsiteY54" fmla="*/ 596425 h 2164631"/>
              <a:gd name="connsiteX55" fmla="*/ 2721332 w 4393007"/>
              <a:gd name="connsiteY55" fmla="*/ 557551 h 2164631"/>
              <a:gd name="connsiteX56" fmla="*/ 2747249 w 4393007"/>
              <a:gd name="connsiteY56" fmla="*/ 518677 h 2164631"/>
              <a:gd name="connsiteX57" fmla="*/ 2773167 w 4393007"/>
              <a:gd name="connsiteY57" fmla="*/ 492761 h 2164631"/>
              <a:gd name="connsiteX58" fmla="*/ 2812043 w 4393007"/>
              <a:gd name="connsiteY58" fmla="*/ 376139 h 2164631"/>
              <a:gd name="connsiteX59" fmla="*/ 2825002 w 4393007"/>
              <a:gd name="connsiteY59" fmla="*/ 311350 h 2164631"/>
              <a:gd name="connsiteX60" fmla="*/ 2850919 w 4393007"/>
              <a:gd name="connsiteY60" fmla="*/ 220644 h 2164631"/>
              <a:gd name="connsiteX61" fmla="*/ 2863878 w 4393007"/>
              <a:gd name="connsiteY61" fmla="*/ 155854 h 2164631"/>
              <a:gd name="connsiteX62" fmla="*/ 2902754 w 4393007"/>
              <a:gd name="connsiteY62" fmla="*/ 142896 h 2164631"/>
              <a:gd name="connsiteX63" fmla="*/ 3174887 w 4393007"/>
              <a:gd name="connsiteY63" fmla="*/ 116980 h 2164631"/>
              <a:gd name="connsiteX64" fmla="*/ 3226722 w 4393007"/>
              <a:gd name="connsiteY64" fmla="*/ 104022 h 2164631"/>
              <a:gd name="connsiteX65" fmla="*/ 3356309 w 4393007"/>
              <a:gd name="connsiteY65" fmla="*/ 65148 h 2164631"/>
              <a:gd name="connsiteX66" fmla="*/ 3459979 w 4393007"/>
              <a:gd name="connsiteY66" fmla="*/ 52190 h 2164631"/>
              <a:gd name="connsiteX67" fmla="*/ 3719154 w 4393007"/>
              <a:gd name="connsiteY67" fmla="*/ 13316 h 2164631"/>
              <a:gd name="connsiteX68" fmla="*/ 4302296 w 4393007"/>
              <a:gd name="connsiteY68" fmla="*/ 26274 h 2164631"/>
              <a:gd name="connsiteX69" fmla="*/ 4393007 w 4393007"/>
              <a:gd name="connsiteY69" fmla="*/ 26274 h 216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393007" h="2164631">
                <a:moveTo>
                  <a:pt x="0" y="39232"/>
                </a:moveTo>
                <a:lnTo>
                  <a:pt x="298050" y="13316"/>
                </a:lnTo>
                <a:cubicBezTo>
                  <a:pt x="362786" y="8206"/>
                  <a:pt x="427538" y="-2044"/>
                  <a:pt x="492431" y="359"/>
                </a:cubicBezTo>
                <a:cubicBezTo>
                  <a:pt x="544945" y="2304"/>
                  <a:pt x="595760" y="20013"/>
                  <a:pt x="647936" y="26274"/>
                </a:cubicBezTo>
                <a:cubicBezTo>
                  <a:pt x="703855" y="32984"/>
                  <a:pt x="760332" y="33893"/>
                  <a:pt x="816399" y="39232"/>
                </a:cubicBezTo>
                <a:cubicBezTo>
                  <a:pt x="851068" y="42534"/>
                  <a:pt x="885512" y="47871"/>
                  <a:pt x="920069" y="52190"/>
                </a:cubicBezTo>
                <a:cubicBezTo>
                  <a:pt x="976224" y="47871"/>
                  <a:pt x="1032598" y="45812"/>
                  <a:pt x="1088533" y="39232"/>
                </a:cubicBezTo>
                <a:cubicBezTo>
                  <a:pt x="1106221" y="37151"/>
                  <a:pt x="1122558" y="26274"/>
                  <a:pt x="1140368" y="26274"/>
                </a:cubicBezTo>
                <a:cubicBezTo>
                  <a:pt x="1175193" y="26274"/>
                  <a:pt x="1209481" y="34913"/>
                  <a:pt x="1244037" y="39232"/>
                </a:cubicBezTo>
                <a:cubicBezTo>
                  <a:pt x="1252676" y="52190"/>
                  <a:pt x="1257793" y="68377"/>
                  <a:pt x="1269955" y="78106"/>
                </a:cubicBezTo>
                <a:cubicBezTo>
                  <a:pt x="1280622" y="86639"/>
                  <a:pt x="1299172" y="81406"/>
                  <a:pt x="1308831" y="91064"/>
                </a:cubicBezTo>
                <a:cubicBezTo>
                  <a:pt x="1318490" y="100722"/>
                  <a:pt x="1315681" y="117721"/>
                  <a:pt x="1321790" y="129938"/>
                </a:cubicBezTo>
                <a:cubicBezTo>
                  <a:pt x="1328755" y="143867"/>
                  <a:pt x="1340742" y="154883"/>
                  <a:pt x="1347707" y="168812"/>
                </a:cubicBezTo>
                <a:cubicBezTo>
                  <a:pt x="1385215" y="243823"/>
                  <a:pt x="1325847" y="172869"/>
                  <a:pt x="1399542" y="246560"/>
                </a:cubicBezTo>
                <a:cubicBezTo>
                  <a:pt x="1408181" y="272476"/>
                  <a:pt x="1415314" y="298943"/>
                  <a:pt x="1425460" y="324307"/>
                </a:cubicBezTo>
                <a:cubicBezTo>
                  <a:pt x="1434099" y="345904"/>
                  <a:pt x="1444021" y="367030"/>
                  <a:pt x="1451377" y="389097"/>
                </a:cubicBezTo>
                <a:cubicBezTo>
                  <a:pt x="1457009" y="405992"/>
                  <a:pt x="1460016" y="423652"/>
                  <a:pt x="1464336" y="440929"/>
                </a:cubicBezTo>
                <a:cubicBezTo>
                  <a:pt x="1468655" y="479803"/>
                  <a:pt x="1468499" y="519440"/>
                  <a:pt x="1477294" y="557551"/>
                </a:cubicBezTo>
                <a:cubicBezTo>
                  <a:pt x="1481638" y="576373"/>
                  <a:pt x="1495602" y="591628"/>
                  <a:pt x="1503212" y="609383"/>
                </a:cubicBezTo>
                <a:cubicBezTo>
                  <a:pt x="1516531" y="640458"/>
                  <a:pt x="1519732" y="667201"/>
                  <a:pt x="1529129" y="700088"/>
                </a:cubicBezTo>
                <a:cubicBezTo>
                  <a:pt x="1540891" y="741255"/>
                  <a:pt x="1551580" y="759953"/>
                  <a:pt x="1568005" y="803752"/>
                </a:cubicBezTo>
                <a:cubicBezTo>
                  <a:pt x="1572801" y="816541"/>
                  <a:pt x="1576644" y="829668"/>
                  <a:pt x="1580964" y="842626"/>
                </a:cubicBezTo>
                <a:cubicBezTo>
                  <a:pt x="1585284" y="898777"/>
                  <a:pt x="1583544" y="955727"/>
                  <a:pt x="1593923" y="1011079"/>
                </a:cubicBezTo>
                <a:cubicBezTo>
                  <a:pt x="1596793" y="1026386"/>
                  <a:pt x="1614371" y="1035371"/>
                  <a:pt x="1619840" y="1049953"/>
                </a:cubicBezTo>
                <a:cubicBezTo>
                  <a:pt x="1627574" y="1070575"/>
                  <a:pt x="1627004" y="1093495"/>
                  <a:pt x="1632799" y="1114743"/>
                </a:cubicBezTo>
                <a:cubicBezTo>
                  <a:pt x="1656586" y="1201957"/>
                  <a:pt x="1660693" y="1174917"/>
                  <a:pt x="1671675" y="1257281"/>
                </a:cubicBezTo>
                <a:cubicBezTo>
                  <a:pt x="1677412" y="1300309"/>
                  <a:pt x="1678033" y="1343956"/>
                  <a:pt x="1684634" y="1386860"/>
                </a:cubicBezTo>
                <a:cubicBezTo>
                  <a:pt x="1686711" y="1400360"/>
                  <a:pt x="1694521" y="1412425"/>
                  <a:pt x="1697593" y="1425734"/>
                </a:cubicBezTo>
                <a:cubicBezTo>
                  <a:pt x="1707498" y="1468655"/>
                  <a:pt x="1692362" y="1524168"/>
                  <a:pt x="1723510" y="1555314"/>
                </a:cubicBezTo>
                <a:cubicBezTo>
                  <a:pt x="1760441" y="1592242"/>
                  <a:pt x="1739262" y="1574453"/>
                  <a:pt x="1788304" y="1607145"/>
                </a:cubicBezTo>
                <a:cubicBezTo>
                  <a:pt x="1815838" y="1689740"/>
                  <a:pt x="1792524" y="1615360"/>
                  <a:pt x="1827180" y="1762641"/>
                </a:cubicBezTo>
                <a:cubicBezTo>
                  <a:pt x="1835338" y="1797312"/>
                  <a:pt x="1853097" y="1866305"/>
                  <a:pt x="1853097" y="1866305"/>
                </a:cubicBezTo>
                <a:cubicBezTo>
                  <a:pt x="1856738" y="1917270"/>
                  <a:pt x="1825240" y="2033594"/>
                  <a:pt x="1891974" y="2073632"/>
                </a:cubicBezTo>
                <a:cubicBezTo>
                  <a:pt x="1903687" y="2080659"/>
                  <a:pt x="1917891" y="2082271"/>
                  <a:pt x="1930850" y="2086590"/>
                </a:cubicBezTo>
                <a:cubicBezTo>
                  <a:pt x="1939489" y="2099548"/>
                  <a:pt x="1947038" y="2113303"/>
                  <a:pt x="1956767" y="2125464"/>
                </a:cubicBezTo>
                <a:cubicBezTo>
                  <a:pt x="2006030" y="2187039"/>
                  <a:pt x="2027715" y="2155132"/>
                  <a:pt x="2138189" y="2164338"/>
                </a:cubicBezTo>
                <a:cubicBezTo>
                  <a:pt x="2172746" y="2160019"/>
                  <a:pt x="2207595" y="2157609"/>
                  <a:pt x="2241859" y="2151380"/>
                </a:cubicBezTo>
                <a:cubicBezTo>
                  <a:pt x="2255298" y="2148937"/>
                  <a:pt x="2274626" y="2150639"/>
                  <a:pt x="2280735" y="2138422"/>
                </a:cubicBezTo>
                <a:cubicBezTo>
                  <a:pt x="2294395" y="2111104"/>
                  <a:pt x="2287704" y="2077665"/>
                  <a:pt x="2293694" y="2047716"/>
                </a:cubicBezTo>
                <a:cubicBezTo>
                  <a:pt x="2300081" y="2015782"/>
                  <a:pt x="2312185" y="1995448"/>
                  <a:pt x="2332570" y="1969968"/>
                </a:cubicBezTo>
                <a:cubicBezTo>
                  <a:pt x="2340202" y="1960428"/>
                  <a:pt x="2349849" y="1952691"/>
                  <a:pt x="2358488" y="1944052"/>
                </a:cubicBezTo>
                <a:cubicBezTo>
                  <a:pt x="2362807" y="1922456"/>
                  <a:pt x="2367825" y="1900987"/>
                  <a:pt x="2371446" y="1879263"/>
                </a:cubicBezTo>
                <a:cubicBezTo>
                  <a:pt x="2376467" y="1849136"/>
                  <a:pt x="2377537" y="1818317"/>
                  <a:pt x="2384405" y="1788557"/>
                </a:cubicBezTo>
                <a:cubicBezTo>
                  <a:pt x="2421798" y="1626534"/>
                  <a:pt x="2401330" y="1788695"/>
                  <a:pt x="2423281" y="1646019"/>
                </a:cubicBezTo>
                <a:cubicBezTo>
                  <a:pt x="2428576" y="1611601"/>
                  <a:pt x="2428943" y="1576406"/>
                  <a:pt x="2436240" y="1542356"/>
                </a:cubicBezTo>
                <a:cubicBezTo>
                  <a:pt x="2441964" y="1515644"/>
                  <a:pt x="2462157" y="1464608"/>
                  <a:pt x="2462157" y="1464608"/>
                </a:cubicBezTo>
                <a:cubicBezTo>
                  <a:pt x="2484273" y="1309809"/>
                  <a:pt x="2462226" y="1425493"/>
                  <a:pt x="2488075" y="1335028"/>
                </a:cubicBezTo>
                <a:cubicBezTo>
                  <a:pt x="2492968" y="1317904"/>
                  <a:pt x="2489908" y="1297102"/>
                  <a:pt x="2501034" y="1283196"/>
                </a:cubicBezTo>
                <a:cubicBezTo>
                  <a:pt x="2509567" y="1272530"/>
                  <a:pt x="2526951" y="1274558"/>
                  <a:pt x="2539910" y="1270239"/>
                </a:cubicBezTo>
                <a:cubicBezTo>
                  <a:pt x="2544230" y="1252962"/>
                  <a:pt x="2544904" y="1234336"/>
                  <a:pt x="2552869" y="1218407"/>
                </a:cubicBezTo>
                <a:cubicBezTo>
                  <a:pt x="2641987" y="1040179"/>
                  <a:pt x="2581825" y="1209288"/>
                  <a:pt x="2617662" y="1101785"/>
                </a:cubicBezTo>
                <a:cubicBezTo>
                  <a:pt x="2646095" y="902772"/>
                  <a:pt x="2606912" y="1083857"/>
                  <a:pt x="2656538" y="972205"/>
                </a:cubicBezTo>
                <a:cubicBezTo>
                  <a:pt x="2667633" y="947242"/>
                  <a:pt x="2673817" y="920374"/>
                  <a:pt x="2682456" y="894458"/>
                </a:cubicBezTo>
                <a:lnTo>
                  <a:pt x="2695415" y="855584"/>
                </a:lnTo>
                <a:cubicBezTo>
                  <a:pt x="2699734" y="769198"/>
                  <a:pt x="2700880" y="682594"/>
                  <a:pt x="2708373" y="596425"/>
                </a:cubicBezTo>
                <a:cubicBezTo>
                  <a:pt x="2709556" y="582817"/>
                  <a:pt x="2715223" y="569768"/>
                  <a:pt x="2721332" y="557551"/>
                </a:cubicBezTo>
                <a:cubicBezTo>
                  <a:pt x="2728297" y="543622"/>
                  <a:pt x="2737520" y="530838"/>
                  <a:pt x="2747249" y="518677"/>
                </a:cubicBezTo>
                <a:cubicBezTo>
                  <a:pt x="2754881" y="509137"/>
                  <a:pt x="2764528" y="501400"/>
                  <a:pt x="2773167" y="492761"/>
                </a:cubicBezTo>
                <a:cubicBezTo>
                  <a:pt x="2822904" y="293830"/>
                  <a:pt x="2738846" y="620116"/>
                  <a:pt x="2812043" y="376139"/>
                </a:cubicBezTo>
                <a:cubicBezTo>
                  <a:pt x="2818372" y="355044"/>
                  <a:pt x="2820224" y="332850"/>
                  <a:pt x="2825002" y="311350"/>
                </a:cubicBezTo>
                <a:cubicBezTo>
                  <a:pt x="2873478" y="93217"/>
                  <a:pt x="2807627" y="393798"/>
                  <a:pt x="2850919" y="220644"/>
                </a:cubicBezTo>
                <a:cubicBezTo>
                  <a:pt x="2856261" y="199277"/>
                  <a:pt x="2851661" y="174179"/>
                  <a:pt x="2863878" y="155854"/>
                </a:cubicBezTo>
                <a:cubicBezTo>
                  <a:pt x="2871455" y="144489"/>
                  <a:pt x="2889200" y="144590"/>
                  <a:pt x="2902754" y="142896"/>
                </a:cubicBezTo>
                <a:cubicBezTo>
                  <a:pt x="2993172" y="131594"/>
                  <a:pt x="3174887" y="116980"/>
                  <a:pt x="3174887" y="116980"/>
                </a:cubicBezTo>
                <a:cubicBezTo>
                  <a:pt x="3192165" y="112661"/>
                  <a:pt x="3209663" y="109139"/>
                  <a:pt x="3226722" y="104022"/>
                </a:cubicBezTo>
                <a:cubicBezTo>
                  <a:pt x="3269924" y="91062"/>
                  <a:pt x="3311510" y="72614"/>
                  <a:pt x="3356309" y="65148"/>
                </a:cubicBezTo>
                <a:cubicBezTo>
                  <a:pt x="3390661" y="59423"/>
                  <a:pt x="3425422" y="56509"/>
                  <a:pt x="3459979" y="52190"/>
                </a:cubicBezTo>
                <a:cubicBezTo>
                  <a:pt x="3565850" y="-742"/>
                  <a:pt x="3520862" y="13316"/>
                  <a:pt x="3719154" y="13316"/>
                </a:cubicBezTo>
                <a:cubicBezTo>
                  <a:pt x="3913583" y="13316"/>
                  <a:pt x="4107903" y="22536"/>
                  <a:pt x="4302296" y="26274"/>
                </a:cubicBezTo>
                <a:cubicBezTo>
                  <a:pt x="4332527" y="26855"/>
                  <a:pt x="4362770" y="26274"/>
                  <a:pt x="4393007" y="2627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14" y="4655929"/>
            <a:ext cx="236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Patient’s “actual” SpO2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minimum = 70% 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12269" y="5278711"/>
            <a:ext cx="1555051" cy="500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992028" y="2073273"/>
            <a:ext cx="181422" cy="82930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552869" y="2073274"/>
            <a:ext cx="181422" cy="63494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990360" y="2111788"/>
            <a:ext cx="181422" cy="115361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3417999" y="2126611"/>
            <a:ext cx="181422" cy="282332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858596" y="2160526"/>
            <a:ext cx="181422" cy="352801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4247357" y="2111788"/>
            <a:ext cx="181422" cy="283815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623160" y="2073273"/>
            <a:ext cx="181422" cy="142537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8647" y="1241446"/>
            <a:ext cx="6595991" cy="400110"/>
            <a:chOff x="738647" y="1448774"/>
            <a:chExt cx="6595991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3259389" y="1448774"/>
              <a:ext cx="1361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60 Seconds</a:t>
              </a:r>
              <a:endParaRPr lang="en-US" sz="20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4804582" y="1671577"/>
              <a:ext cx="2530056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738647" y="1671577"/>
              <a:ext cx="2433135" cy="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289046" y="1742456"/>
            <a:ext cx="602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of possible EHR sample points for 1-minute recording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84981" y="3602313"/>
            <a:ext cx="287645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Based on this example,</a:t>
            </a:r>
          </a:p>
          <a:p>
            <a:r>
              <a:rPr lang="en-US" sz="2000" b="1" dirty="0" smtClean="0"/>
              <a:t>EHR May record SpO2 as:</a:t>
            </a:r>
          </a:p>
          <a:p>
            <a:r>
              <a:rPr lang="en-US" sz="2000" b="1" dirty="0" smtClean="0"/>
              <a:t>98%</a:t>
            </a:r>
          </a:p>
          <a:p>
            <a:r>
              <a:rPr lang="en-US" sz="2000" b="1" dirty="0" smtClean="0"/>
              <a:t>92%</a:t>
            </a:r>
          </a:p>
          <a:p>
            <a:r>
              <a:rPr lang="en-US" sz="2000" b="1" dirty="0" smtClean="0"/>
              <a:t>80%</a:t>
            </a:r>
          </a:p>
          <a:p>
            <a:r>
              <a:rPr lang="en-US" sz="2000" b="1" dirty="0" smtClean="0"/>
              <a:t>75%</a:t>
            </a:r>
          </a:p>
          <a:p>
            <a:r>
              <a:rPr lang="en-US" sz="2000" b="1" dirty="0" smtClean="0"/>
              <a:t>Etc.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991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onomist Platfor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19" y="-1"/>
            <a:ext cx="7010750" cy="7238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51956" y="1165635"/>
            <a:ext cx="3930840" cy="12153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61453" y="1300184"/>
            <a:ext cx="372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Proposal: Can an Integrated Clinical Environment (ICE) add “error resistance” to  healthcare delivery?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88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tandard for the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Integrated Clinical Environment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r>
              <a:rPr lang="en-US" altLang="ja-JP" dirty="0" smtClean="0">
                <a:ea typeface="ＭＳ Ｐゴシック" pitchFamily="34" charset="-128"/>
              </a:rPr>
              <a:t>ASTM </a:t>
            </a:r>
            <a:r>
              <a:rPr lang="en-US" altLang="ja-JP" dirty="0" smtClean="0">
                <a:ea typeface="ＭＳ Ｐゴシック" pitchFamily="34" charset="-128"/>
                <a:hlinkClick r:id="rId3"/>
              </a:rPr>
              <a:t>F2761</a:t>
            </a:r>
            <a:r>
              <a:rPr lang="en-US" altLang="ja-JP" dirty="0" smtClean="0">
                <a:ea typeface="ＭＳ Ｐゴシック" pitchFamily="34" charset="-128"/>
              </a:rPr>
              <a:t>-09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819400"/>
            <a:ext cx="8458200" cy="3306763"/>
          </a:xfrm>
          <a:noFill/>
          <a:ln>
            <a:miter lim="800000"/>
            <a:headEnd/>
            <a:tailEnd/>
          </a:ln>
        </p:spPr>
        <p:txBody>
          <a:bodyPr wrap="square" lIns="91417" tIns="45709" rIns="91417" bIns="45709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17375E"/>
                </a:solidFill>
                <a:ea typeface="ＭＳ Ｐゴシック" pitchFamily="34" charset="-128"/>
              </a:rPr>
              <a:t>“</a:t>
            </a:r>
            <a:r>
              <a:rPr lang="en-GB" dirty="0" smtClean="0">
                <a:solidFill>
                  <a:srgbClr val="17375E"/>
                </a:solidFill>
                <a:ea typeface="ＭＳ Ｐゴシック" pitchFamily="34" charset="-128"/>
              </a:rPr>
              <a:t>Essential </a:t>
            </a:r>
            <a:r>
              <a:rPr lang="en-GB" u="sng" dirty="0" smtClean="0">
                <a:solidFill>
                  <a:srgbClr val="17375E"/>
                </a:solidFill>
                <a:ea typeface="ＭＳ Ｐゴシック" pitchFamily="34" charset="-128"/>
              </a:rPr>
              <a:t>safety</a:t>
            </a:r>
            <a:r>
              <a:rPr lang="en-GB" dirty="0" smtClean="0">
                <a:solidFill>
                  <a:srgbClr val="17375E"/>
                </a:solidFill>
                <a:ea typeface="ＭＳ Ｐゴシック" pitchFamily="34" charset="-128"/>
              </a:rPr>
              <a:t> requirements for equipment comprising the patient-centric integrated clinical environment (ICE) — Part 1: General requirements and conceptual model</a:t>
            </a:r>
            <a:r>
              <a:rPr lang="en-GB" altLang="en-US" dirty="0" smtClean="0">
                <a:solidFill>
                  <a:srgbClr val="17375E"/>
                </a:solidFill>
                <a:ea typeface="ＭＳ Ｐゴシック" pitchFamily="34" charset="-128"/>
              </a:rPr>
              <a:t>”</a:t>
            </a:r>
            <a:endParaRPr lang="en-GB" altLang="ja-JP" dirty="0" smtClean="0">
              <a:solidFill>
                <a:srgbClr val="17375E"/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GB" altLang="ja-JP" dirty="0" smtClean="0">
                <a:solidFill>
                  <a:srgbClr val="17375E"/>
                </a:solidFill>
                <a:ea typeface="ＭＳ Ｐゴシック" pitchFamily="34" charset="-128"/>
              </a:rPr>
              <a:t>Provides a standards-based system architecture intended to support safe interoperable medical systems</a:t>
            </a:r>
          </a:p>
        </p:txBody>
      </p:sp>
      <p:pic>
        <p:nvPicPr>
          <p:cNvPr id="4" name="Picture 2" descr="http://www.plasticsinfomart.com/wp-content/uploads/2013/07/20110626075500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66" y="8674"/>
            <a:ext cx="927034" cy="5866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87" y="6229788"/>
            <a:ext cx="8047924" cy="273146"/>
          </a:xfrm>
          <a:prstGeom prst="rect">
            <a:avLst/>
          </a:prstGeom>
          <a:noFill/>
        </p:spPr>
        <p:txBody>
          <a:bodyPr wrap="none" lIns="26664" tIns="13332" rIns="26664" bIns="13332" rtlCol="0">
            <a:spAutoFit/>
          </a:bodyPr>
          <a:lstStyle/>
          <a:p>
            <a:r>
              <a:rPr lang="en-US" sz="1600" dirty="0" smtClean="0"/>
              <a:t>Recognized by FDA 8/2013: </a:t>
            </a:r>
            <a:r>
              <a:rPr lang="nl-NL" sz="1600" dirty="0"/>
              <a:t>http://</a:t>
            </a:r>
            <a:r>
              <a:rPr lang="nl-NL" sz="1600" dirty="0" err="1"/>
              <a:t>www.gpo.gov</a:t>
            </a:r>
            <a:r>
              <a:rPr lang="nl-NL" sz="1600" dirty="0"/>
              <a:t>/</a:t>
            </a:r>
            <a:r>
              <a:rPr lang="nl-NL" sz="1600" dirty="0" err="1"/>
              <a:t>fdsys</a:t>
            </a:r>
            <a:r>
              <a:rPr lang="nl-NL" sz="1600" dirty="0"/>
              <a:t>/</a:t>
            </a:r>
            <a:r>
              <a:rPr lang="nl-NL" sz="1600" dirty="0" err="1"/>
              <a:t>pkg</a:t>
            </a:r>
            <a:r>
              <a:rPr lang="nl-NL" sz="1600" dirty="0"/>
              <a:t>/FR-2013-08-06/pdf/2013-19020.pdf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69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1905000" y="1204650"/>
            <a:ext cx="5791200" cy="5290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439" y="3145568"/>
            <a:ext cx="1371600" cy="457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ICE Network Controller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4174268"/>
            <a:ext cx="1371600" cy="457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Medical Device or 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other equipment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174268"/>
            <a:ext cx="1371600" cy="457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Medical Device or other equipment 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3902439" y="4174268"/>
            <a:ext cx="1371600" cy="457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Medical Device or other equipment</a:t>
            </a:r>
            <a:endParaRPr lang="en-US" sz="1100" dirty="0"/>
          </a:p>
        </p:txBody>
      </p:sp>
      <p:sp>
        <p:nvSpPr>
          <p:cNvPr id="74" name="Rectangle 73"/>
          <p:cNvSpPr/>
          <p:nvPr/>
        </p:nvSpPr>
        <p:spPr>
          <a:xfrm>
            <a:off x="3447020" y="2391981"/>
            <a:ext cx="2648979" cy="457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ICE </a:t>
            </a:r>
            <a:r>
              <a:rPr lang="en-US" sz="1100" dirty="0" smtClean="0">
                <a:solidFill>
                  <a:schemeClr val="tx1"/>
                </a:solidFill>
              </a:rPr>
              <a:t>Supervisor (runs apps)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447020" y="1599973"/>
            <a:ext cx="2725179" cy="57696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Apps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for PCA Safety, Smart Alarms, Remote Notification, Team coordination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>
            <a:stCxn id="54" idx="1"/>
            <a:endCxn id="87" idx="3"/>
          </p:cNvCxnSpPr>
          <p:nvPr/>
        </p:nvCxnSpPr>
        <p:spPr>
          <a:xfrm flipH="1">
            <a:off x="1600200" y="2620581"/>
            <a:ext cx="457200" cy="0"/>
          </a:xfrm>
          <a:prstGeom prst="straightConnector1">
            <a:avLst/>
          </a:prstGeom>
          <a:ln w="9525" cap="sq" cmpd="sng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85800" y="2391981"/>
            <a:ext cx="914400" cy="457200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EMR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5486400" y="3145568"/>
            <a:ext cx="685800" cy="4572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ICE Data Logger</a:t>
            </a:r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457200" y="76200"/>
            <a:ext cx="8229600" cy="304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Integrated Clinical Environment - </a:t>
            </a:r>
            <a:r>
              <a:rPr lang="en-US" b="1" u="sng" dirty="0" smtClean="0"/>
              <a:t>Architecture</a:t>
            </a:r>
            <a:endParaRPr lang="en-US" b="1" u="sng" dirty="0"/>
          </a:p>
        </p:txBody>
      </p:sp>
      <p:sp>
        <p:nvSpPr>
          <p:cNvPr id="138" name="TextBox 137"/>
          <p:cNvSpPr txBox="1"/>
          <p:nvPr/>
        </p:nvSpPr>
        <p:spPr>
          <a:xfrm>
            <a:off x="1905000" y="1599973"/>
            <a:ext cx="12954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b="1" dirty="0"/>
              <a:t>ICE </a:t>
            </a:r>
            <a:r>
              <a:rPr lang="en-US" sz="1100" b="1" dirty="0" smtClean="0"/>
              <a:t>System</a:t>
            </a:r>
            <a:endParaRPr lang="en-US" sz="1100" b="1" dirty="0"/>
          </a:p>
        </p:txBody>
      </p:sp>
      <p:cxnSp>
        <p:nvCxnSpPr>
          <p:cNvPr id="85" name="Shape 84"/>
          <p:cNvCxnSpPr>
            <a:stCxn id="6" idx="0"/>
            <a:endCxn id="2" idx="2"/>
          </p:cNvCxnSpPr>
          <p:nvPr/>
        </p:nvCxnSpPr>
        <p:spPr>
          <a:xfrm flipH="1" flipV="1">
            <a:off x="3124200" y="4631468"/>
            <a:ext cx="1625207" cy="330987"/>
          </a:xfrm>
          <a:prstGeom prst="straightConnector1">
            <a:avLst/>
          </a:prstGeom>
          <a:ln w="28575">
            <a:solidFill>
              <a:srgbClr val="F6361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hape 85"/>
          <p:cNvCxnSpPr>
            <a:stCxn id="6" idx="0"/>
            <a:endCxn id="3" idx="2"/>
          </p:cNvCxnSpPr>
          <p:nvPr/>
        </p:nvCxnSpPr>
        <p:spPr>
          <a:xfrm flipH="1" flipV="1">
            <a:off x="4588239" y="4631468"/>
            <a:ext cx="161168" cy="330987"/>
          </a:xfrm>
          <a:prstGeom prst="straightConnector1">
            <a:avLst/>
          </a:prstGeom>
          <a:ln w="28575">
            <a:solidFill>
              <a:srgbClr val="F6361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hape 85"/>
          <p:cNvCxnSpPr>
            <a:stCxn id="6" idx="0"/>
            <a:endCxn id="4" idx="2"/>
          </p:cNvCxnSpPr>
          <p:nvPr/>
        </p:nvCxnSpPr>
        <p:spPr>
          <a:xfrm flipV="1">
            <a:off x="4749407" y="4631468"/>
            <a:ext cx="1346593" cy="330987"/>
          </a:xfrm>
          <a:prstGeom prst="straightConnector1">
            <a:avLst/>
          </a:prstGeom>
          <a:ln w="28575">
            <a:solidFill>
              <a:srgbClr val="F6361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6464616" y="753582"/>
            <a:ext cx="9144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 smtClean="0"/>
              <a:t>Clinicians</a:t>
            </a:r>
            <a:endParaRPr lang="en-US" sz="1100" b="1" dirty="0"/>
          </a:p>
        </p:txBody>
      </p:sp>
      <p:sp>
        <p:nvSpPr>
          <p:cNvPr id="167" name="TextBox 166"/>
          <p:cNvSpPr txBox="1"/>
          <p:nvPr/>
        </p:nvSpPr>
        <p:spPr>
          <a:xfrm>
            <a:off x="4114800" y="6254755"/>
            <a:ext cx="12954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 smtClean="0"/>
              <a:t>Patient and Family</a:t>
            </a:r>
            <a:endParaRPr lang="en-US" sz="1100" b="1" dirty="0"/>
          </a:p>
        </p:txBody>
      </p:sp>
      <p:sp>
        <p:nvSpPr>
          <p:cNvPr id="54" name="Rectangle 53"/>
          <p:cNvSpPr/>
          <p:nvPr/>
        </p:nvSpPr>
        <p:spPr>
          <a:xfrm>
            <a:off x="2057400" y="2391981"/>
            <a:ext cx="914400" cy="457200"/>
          </a:xfrm>
          <a:prstGeom prst="rect">
            <a:avLst/>
          </a:prstGeom>
          <a:solidFill>
            <a:schemeClr val="bg1"/>
          </a:solidFill>
          <a:ln w="12700" cap="sq" cmpd="sng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ICE External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Interface</a:t>
            </a:r>
          </a:p>
        </p:txBody>
      </p:sp>
      <p:cxnSp>
        <p:nvCxnSpPr>
          <p:cNvPr id="113" name="Straight Connector 112"/>
          <p:cNvCxnSpPr>
            <a:stCxn id="54" idx="3"/>
          </p:cNvCxnSpPr>
          <p:nvPr/>
        </p:nvCxnSpPr>
        <p:spPr>
          <a:xfrm>
            <a:off x="2971800" y="2620581"/>
            <a:ext cx="2723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76" idx="2"/>
            <a:endCxn id="74" idx="0"/>
          </p:cNvCxnSpPr>
          <p:nvPr/>
        </p:nvCxnSpPr>
        <p:spPr>
          <a:xfrm flipH="1">
            <a:off x="4771510" y="2176935"/>
            <a:ext cx="38100" cy="215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74" idx="2"/>
            <a:endCxn id="5" idx="0"/>
          </p:cNvCxnSpPr>
          <p:nvPr/>
        </p:nvCxnSpPr>
        <p:spPr>
          <a:xfrm flipH="1">
            <a:off x="4588239" y="2849181"/>
            <a:ext cx="183271" cy="29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2" idx="1"/>
            <a:endCxn id="5" idx="3"/>
          </p:cNvCxnSpPr>
          <p:nvPr/>
        </p:nvCxnSpPr>
        <p:spPr>
          <a:xfrm flipH="1">
            <a:off x="5274039" y="3374168"/>
            <a:ext cx="212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4" idx="0"/>
            <a:endCxn id="5" idx="2"/>
          </p:cNvCxnSpPr>
          <p:nvPr/>
        </p:nvCxnSpPr>
        <p:spPr>
          <a:xfrm flipH="1" flipV="1">
            <a:off x="4588239" y="3602768"/>
            <a:ext cx="1507761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2" idx="0"/>
            <a:endCxn id="5" idx="2"/>
          </p:cNvCxnSpPr>
          <p:nvPr/>
        </p:nvCxnSpPr>
        <p:spPr>
          <a:xfrm flipV="1">
            <a:off x="3124200" y="3602768"/>
            <a:ext cx="1464039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3" idx="0"/>
            <a:endCxn id="5" idx="2"/>
          </p:cNvCxnSpPr>
          <p:nvPr/>
        </p:nvCxnSpPr>
        <p:spPr>
          <a:xfrm flipV="1">
            <a:off x="4588239" y="3602768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uofmmedicalcenter.org/healthlibrary/Article/=/fv/groups/public/documents/images/103171.im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1707" y="4962455"/>
            <a:ext cx="1295400" cy="12768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2" name="Picture 8" descr="http://medicalappjournal.com/images/Male_Docto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384" y="463111"/>
            <a:ext cx="737232" cy="84255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59" name="Rectangle 158"/>
          <p:cNvSpPr/>
          <p:nvPr/>
        </p:nvSpPr>
        <p:spPr>
          <a:xfrm>
            <a:off x="465206" y="449016"/>
            <a:ext cx="5867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From ASTM F2761-09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0050" y="6495462"/>
            <a:ext cx="439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recognized by FDA in August 2013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32" idx="1"/>
          </p:cNvCxnSpPr>
          <p:nvPr/>
        </p:nvCxnSpPr>
        <p:spPr>
          <a:xfrm flipH="1">
            <a:off x="5119462" y="884387"/>
            <a:ext cx="607922" cy="71558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D PnP Lab-1 small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165962"/>
            <a:ext cx="4869836" cy="3818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6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OpenICE</a:t>
            </a:r>
            <a:r>
              <a:rPr lang="en-US" sz="2800" dirty="0" smtClean="0"/>
              <a:t> Open-Source Platform</a:t>
            </a:r>
            <a:endParaRPr lang="en-US" sz="2800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38200" y="6060925"/>
            <a:ext cx="2286000" cy="4572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latin typeface="+mj-lt"/>
                <a:ea typeface="ＭＳ Ｐゴシック" charset="0"/>
                <a:cs typeface="ＭＳ Ｐゴシック" charset="0"/>
              </a:rPr>
              <a:t>Patient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8800" y="5270350"/>
            <a:ext cx="798513" cy="33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 err="1">
                <a:latin typeface="+mj-lt"/>
                <a:ea typeface="ＭＳ Ｐゴシック" charset="0"/>
                <a:cs typeface="ＭＳ Ｐゴシック" charset="0"/>
              </a:rPr>
              <a:t>PulseOx</a:t>
            </a:r>
            <a:endParaRPr lang="en-US" sz="11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58800" y="5070325"/>
            <a:ext cx="798513" cy="200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latin typeface="+mj-lt"/>
                <a:ea typeface="ＭＳ Ｐゴシック" charset="0"/>
                <a:cs typeface="ＭＳ Ｐゴシック" charset="0"/>
              </a:rPr>
              <a:t>Adapter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04925" y="4284513"/>
            <a:ext cx="1352550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Network Controller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95400" y="3546325"/>
            <a:ext cx="1371600" cy="300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 smtClean="0">
                <a:latin typeface="+mj-lt"/>
                <a:ea typeface="ＭＳ Ｐゴシック" charset="0"/>
                <a:cs typeface="ＭＳ Ｐゴシック" charset="0"/>
              </a:rPr>
              <a:t>ICE Supervisor</a:t>
            </a:r>
            <a:endParaRPr lang="en-US" sz="11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647950" y="4284513"/>
            <a:ext cx="812800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Data</a:t>
            </a:r>
          </a:p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Logger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485900" y="2889100"/>
            <a:ext cx="990600" cy="28098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Caregiver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981200" y="3170088"/>
            <a:ext cx="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981200" y="3893988"/>
            <a:ext cx="0" cy="381000"/>
          </a:xfrm>
          <a:prstGeom prst="line">
            <a:avLst/>
          </a:prstGeom>
          <a:noFill/>
          <a:ln w="25400">
            <a:solidFill>
              <a:srgbClr val="149607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981200" y="4646463"/>
            <a:ext cx="0" cy="381000"/>
          </a:xfrm>
          <a:prstGeom prst="line">
            <a:avLst/>
          </a:prstGeom>
          <a:noFill/>
          <a:ln w="25400">
            <a:solidFill>
              <a:srgbClr val="149607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981200" y="560055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808038" y="5603725"/>
            <a:ext cx="7620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2647950" y="5603725"/>
            <a:ext cx="609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1189038" y="4646463"/>
            <a:ext cx="228600" cy="381000"/>
          </a:xfrm>
          <a:prstGeom prst="line">
            <a:avLst/>
          </a:prstGeom>
          <a:noFill/>
          <a:ln w="25400">
            <a:solidFill>
              <a:srgbClr val="149607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408238" y="4646463"/>
            <a:ext cx="360362" cy="423862"/>
          </a:xfrm>
          <a:prstGeom prst="line">
            <a:avLst/>
          </a:prstGeom>
          <a:noFill/>
          <a:ln w="25400">
            <a:solidFill>
              <a:srgbClr val="149607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27013" y="4274988"/>
            <a:ext cx="611187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External</a:t>
            </a:r>
          </a:p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838200" y="4460725"/>
            <a:ext cx="457200" cy="0"/>
          </a:xfrm>
          <a:prstGeom prst="line">
            <a:avLst/>
          </a:prstGeom>
          <a:noFill/>
          <a:ln w="25400">
            <a:solidFill>
              <a:srgbClr val="149607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100" b="1">
              <a:latin typeface="+mj-lt"/>
              <a:ea typeface="+mn-ea"/>
              <a:cs typeface="Arial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582738" y="5270350"/>
            <a:ext cx="796925" cy="33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>
                <a:latin typeface="+mj-lt"/>
                <a:ea typeface="ＭＳ Ｐゴシック" charset="0"/>
                <a:cs typeface="ＭＳ Ｐゴシック" charset="0"/>
              </a:rPr>
              <a:t>Pump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582738" y="5070325"/>
            <a:ext cx="796925" cy="200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latin typeface="+mj-lt"/>
                <a:ea typeface="ＭＳ Ｐゴシック" charset="0"/>
                <a:cs typeface="ＭＳ Ｐゴシック" charset="0"/>
              </a:rPr>
              <a:t>Adapter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2768600" y="5270350"/>
            <a:ext cx="798513" cy="33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 dirty="0" smtClean="0">
                <a:latin typeface="+mj-lt"/>
                <a:ea typeface="ＭＳ Ｐゴシック" charset="0"/>
                <a:cs typeface="ＭＳ Ｐゴシック" charset="0"/>
              </a:rPr>
              <a:t>Patient Mon.</a:t>
            </a:r>
            <a:endParaRPr lang="en-US" sz="11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68600" y="5070325"/>
            <a:ext cx="798513" cy="200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100" b="1">
                <a:latin typeface="+mj-lt"/>
                <a:ea typeface="ＭＳ Ｐゴシック" charset="0"/>
                <a:cs typeface="ＭＳ Ｐゴシック" charset="0"/>
              </a:rPr>
              <a:t>Adapter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2098525"/>
            <a:ext cx="3505200" cy="45720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/>
          <p:cNvCxnSpPr>
            <a:cxnSpLocks noChangeShapeType="1"/>
            <a:stCxn id="10" idx="3"/>
          </p:cNvCxnSpPr>
          <p:nvPr/>
        </p:nvCxnSpPr>
        <p:spPr bwMode="auto">
          <a:xfrm flipV="1">
            <a:off x="2667000" y="3012926"/>
            <a:ext cx="3692525" cy="683418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2362200" y="3698725"/>
            <a:ext cx="1600200" cy="1438276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flipV="1">
            <a:off x="3124200" y="4003525"/>
            <a:ext cx="3429000" cy="2276476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flipV="1">
            <a:off x="3124200" y="4308325"/>
            <a:ext cx="2667000" cy="1819276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flipV="1">
            <a:off x="3124200" y="4308325"/>
            <a:ext cx="3733800" cy="2124076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-71438" y="3617763"/>
            <a:ext cx="1209676" cy="152400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3581400" y="4308325"/>
            <a:ext cx="1447800" cy="828676"/>
          </a:xfrm>
          <a:prstGeom prst="line">
            <a:avLst/>
          </a:prstGeom>
          <a:noFill/>
          <a:ln w="25400">
            <a:solidFill>
              <a:srgbClr val="E46C0A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5" name="Picture 44" descr="rtbb 1 small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565125"/>
            <a:ext cx="914400" cy="1560576"/>
          </a:xfrm>
          <a:prstGeom prst="rect">
            <a:avLst/>
          </a:prstGeom>
        </p:spPr>
      </p:pic>
      <p:pic>
        <p:nvPicPr>
          <p:cNvPr id="35" name="Picture 3" descr="C:\Documents and Settings\vbm2\My Documents\My Pictures\Pictures\Office\mdpnp_logo_tm_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098525"/>
            <a:ext cx="14525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836706"/>
            <a:ext cx="7675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</a:t>
            </a:r>
            <a:r>
              <a:rPr lang="en-US" sz="2000" u="sng" dirty="0" smtClean="0"/>
              <a:t>ASTM</a:t>
            </a:r>
            <a:r>
              <a:rPr lang="en-US" sz="2000" dirty="0" smtClean="0"/>
              <a:t> F2761 “</a:t>
            </a:r>
            <a:r>
              <a:rPr lang="en-US" sz="2000" dirty="0"/>
              <a:t>Essential safety requirements for equipment comprising the patient-centric integrated clinical environment (ICE</a:t>
            </a:r>
            <a:r>
              <a:rPr lang="en-US" sz="2000" dirty="0" smtClean="0"/>
              <a:t>), </a:t>
            </a:r>
            <a:r>
              <a:rPr lang="en-US" sz="2000" u="sng" dirty="0" smtClean="0"/>
              <a:t>IEEE</a:t>
            </a:r>
            <a:r>
              <a:rPr lang="en-US" sz="2000" dirty="0" smtClean="0"/>
              <a:t> 11073 nomenclature; </a:t>
            </a:r>
            <a:r>
              <a:rPr lang="en-US" sz="2000" u="sng" dirty="0" smtClean="0"/>
              <a:t>OMG</a:t>
            </a:r>
            <a:r>
              <a:rPr lang="en-US" sz="2000" dirty="0" smtClean="0"/>
              <a:t> DDS pub/sub messaging middleware</a:t>
            </a:r>
          </a:p>
          <a:p>
            <a:r>
              <a:rPr lang="en-US" sz="2000" dirty="0" smtClean="0"/>
              <a:t>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2050" y="2505340"/>
            <a:ext cx="65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Apps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74608" y="3800987"/>
            <a:ext cx="87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Black Box</a:t>
            </a:r>
          </a:p>
          <a:p>
            <a:r>
              <a:rPr lang="en-US" sz="1400" dirty="0" smtClean="0">
                <a:solidFill>
                  <a:schemeClr val="accent2"/>
                </a:solidFill>
              </a:rPr>
              <a:t>Recorder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79817" y="6485859"/>
            <a:ext cx="195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www.openice.info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8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22" y="4282766"/>
            <a:ext cx="4075130" cy="2396660"/>
          </a:xfrm>
          <a:prstGeom prst="rect">
            <a:avLst/>
          </a:prstGeom>
        </p:spPr>
      </p:pic>
      <p:pic>
        <p:nvPicPr>
          <p:cNvPr id="10242" name="Picture 2" descr="icu-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0" y="304800"/>
            <a:ext cx="4030824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3" name="Picture 3" descr="baby%20ic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886200"/>
            <a:ext cx="4192829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 descr="Airstrip.tif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54768" y="1468011"/>
            <a:ext cx="2108242" cy="421761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17699" y="3432935"/>
            <a:ext cx="1555256" cy="1198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910948" y="1969937"/>
            <a:ext cx="256346" cy="8728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31297" y="4287524"/>
            <a:ext cx="431128" cy="10019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16500" y="2463909"/>
            <a:ext cx="534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Apps for smart alarms; med safety; equipment management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22" y="3426544"/>
            <a:ext cx="153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if…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63110" y="3226489"/>
            <a:ext cx="3108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Asking a lot of the platform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9046" y="718966"/>
            <a:ext cx="34006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/>
              <a:t>“Medical </a:t>
            </a:r>
            <a:r>
              <a:rPr lang="en-US" sz="3200" dirty="0" err="1" smtClean="0"/>
              <a:t>IoT</a:t>
            </a:r>
            <a:r>
              <a:rPr lang="en-US" sz="3200" dirty="0" smtClean="0"/>
              <a:t>” </a:t>
            </a:r>
          </a:p>
          <a:p>
            <a:pPr algn="ctr"/>
            <a:r>
              <a:rPr lang="en-US" sz="3200" dirty="0" smtClean="0"/>
              <a:t>(Internet of Things)</a:t>
            </a:r>
          </a:p>
        </p:txBody>
      </p:sp>
    </p:spTree>
    <p:extLst>
      <p:ext uri="{BB962C8B-B14F-4D97-AF65-F5344CB8AC3E}">
        <p14:creationId xmlns:p14="http://schemas.microsoft.com/office/powerpoint/2010/main" val="253317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6964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Medical Device 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Plug-and-Play</a:t>
            </a:r>
            <a:r>
              <a:rPr lang="ja-JP" alt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b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Interoperability Program (MD PnP)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61060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latin typeface="Times New Roman" charset="0"/>
              </a:rPr>
              <a:t>Founded in 2004, the MD </a:t>
            </a:r>
            <a:r>
              <a:rPr lang="en-US" sz="2800" dirty="0">
                <a:latin typeface="Times New Roman" charset="0"/>
              </a:rPr>
              <a:t>PnP research program is a multi-institutional community with Lab based </a:t>
            </a:r>
            <a:r>
              <a:rPr lang="en-US" sz="2800" dirty="0" smtClean="0">
                <a:latin typeface="Times New Roman" charset="0"/>
              </a:rPr>
              <a:t>at Massachusetts </a:t>
            </a:r>
            <a:r>
              <a:rPr lang="en-US" sz="2800" dirty="0">
                <a:latin typeface="Times New Roman" charset="0"/>
              </a:rPr>
              <a:t>General Hospital </a:t>
            </a:r>
            <a:r>
              <a:rPr lang="en-US" sz="2800" dirty="0" smtClean="0">
                <a:latin typeface="Times New Roman" charset="0"/>
              </a:rPr>
              <a:t>(MGH), with grant support from NIH/NIBIB, NSF, </a:t>
            </a:r>
            <a:r>
              <a:rPr lang="en-US" sz="2800" dirty="0" err="1" smtClean="0">
                <a:latin typeface="Times New Roman" charset="0"/>
              </a:rPr>
              <a:t>DoD</a:t>
            </a:r>
            <a:r>
              <a:rPr lang="en-US" sz="2800" dirty="0" smtClean="0">
                <a:latin typeface="Times New Roman" charset="0"/>
              </a:rPr>
              <a:t>/TATRC, and NIST</a:t>
            </a:r>
          </a:p>
          <a:p>
            <a:endParaRPr lang="en-US" sz="2800" dirty="0" smtClean="0">
              <a:latin typeface="Times New Roman" charset="0"/>
            </a:endParaRPr>
          </a:p>
          <a:p>
            <a:r>
              <a:rPr lang="en-US" sz="2800" dirty="0" smtClean="0">
                <a:latin typeface="Times New Roman" charset="0"/>
              </a:rPr>
              <a:t>Mission: </a:t>
            </a:r>
            <a:r>
              <a:rPr lang="en-US" sz="2800" dirty="0">
                <a:latin typeface="Times New Roman" charset="0"/>
              </a:rPr>
              <a:t>lead the adoption of open standards and technologies for medical device interoperability to </a:t>
            </a:r>
            <a:r>
              <a:rPr lang="en-US" sz="2800" u="sng" dirty="0">
                <a:latin typeface="Times New Roman" charset="0"/>
              </a:rPr>
              <a:t>improve patient </a:t>
            </a:r>
            <a:r>
              <a:rPr lang="en-US" sz="2800" u="sng" dirty="0" smtClean="0">
                <a:latin typeface="Times New Roman" charset="0"/>
              </a:rPr>
              <a:t>safety</a:t>
            </a:r>
          </a:p>
        </p:txBody>
      </p:sp>
      <p:pic>
        <p:nvPicPr>
          <p:cNvPr id="53251" name="Picture 4" descr="mdpnp_logo_tm_sm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8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29479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many die from medical error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5" y="-14768"/>
            <a:ext cx="5871625" cy="3151487"/>
          </a:xfrm>
          <a:prstGeom prst="rect">
            <a:avLst/>
          </a:prstGeom>
        </p:spPr>
      </p:pic>
      <p:pic>
        <p:nvPicPr>
          <p:cNvPr id="6" name="Picture 5" descr="pt injury report 200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69" y="2589673"/>
            <a:ext cx="6334721" cy="16897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32" y="4206190"/>
            <a:ext cx="903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1999 IOM published “</a:t>
            </a:r>
            <a:r>
              <a:rPr lang="en-US" dirty="0"/>
              <a:t>To Err Is Human</a:t>
            </a:r>
            <a:r>
              <a:rPr lang="en-US" dirty="0" smtClean="0"/>
              <a:t>” </a:t>
            </a:r>
            <a:r>
              <a:rPr lang="en-US" dirty="0"/>
              <a:t>up to 98,000 people a year die because of mistakes in hospitals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2010 </a:t>
            </a:r>
            <a:r>
              <a:rPr lang="en-US" dirty="0"/>
              <a:t>the Office of Inspector General for Health and Human Services said that bad hospital care contributed to the deaths of 180,000 patients in Medicare alone in a given </a:t>
            </a:r>
            <a:r>
              <a:rPr lang="en-US" dirty="0" smtClean="0"/>
              <a:t>year.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2013 Journal </a:t>
            </a:r>
            <a:r>
              <a:rPr lang="en-US" dirty="0"/>
              <a:t>of </a:t>
            </a:r>
            <a:r>
              <a:rPr lang="en-US" dirty="0" smtClean="0"/>
              <a:t>Patient Safety: between </a:t>
            </a:r>
            <a:r>
              <a:rPr lang="en-US" u="sng" dirty="0"/>
              <a:t>210,000 and 440,000 </a:t>
            </a:r>
            <a:r>
              <a:rPr lang="en-US" dirty="0"/>
              <a:t>patients each year who go to the hospital for care suffer some type of preventable harm that contributes to their </a:t>
            </a:r>
            <a:r>
              <a:rPr lang="en-US" dirty="0" smtClean="0"/>
              <a:t>death.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“That </a:t>
            </a:r>
            <a:r>
              <a:rPr lang="en-US" dirty="0"/>
              <a:t>would </a:t>
            </a:r>
            <a:r>
              <a:rPr lang="en-US" u="sng" dirty="0"/>
              <a:t>make medical errors the third-leading cause of death </a:t>
            </a:r>
            <a:r>
              <a:rPr lang="en-US" dirty="0"/>
              <a:t>in America, behind heart disease, which is the first, and cancer, which is second. </a:t>
            </a:r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294" y="0"/>
            <a:ext cx="1746109" cy="2623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3336" y="4430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2972" y="3884635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PnP Lab at MGH/PHS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Vender-neutral sandbox for experimenting with device interoperability solutions (standards technologies, products)</a:t>
            </a:r>
          </a:p>
          <a:p>
            <a:r>
              <a:rPr lang="en-US" sz="2800" dirty="0" smtClean="0"/>
              <a:t>Contains devices – production and research</a:t>
            </a:r>
          </a:p>
          <a:p>
            <a:r>
              <a:rPr lang="en-US" sz="2800" dirty="0" smtClean="0"/>
              <a:t>Supports diverse collaborators</a:t>
            </a:r>
          </a:p>
        </p:txBody>
      </p:sp>
      <p:pic>
        <p:nvPicPr>
          <p:cNvPr id="6" name="Picture 5" descr="20130719_13131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87" y="4588184"/>
            <a:ext cx="7549565" cy="20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www.openice.info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www.mdpnp.org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cu-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0" y="304800"/>
            <a:ext cx="4030824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3" name="Picture 3" descr="baby%20ic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886200"/>
            <a:ext cx="4192829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4" name="Picture 4" descr="gesu_02_img01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59" y="304800"/>
            <a:ext cx="4149970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304800" y="2970461"/>
            <a:ext cx="8534400" cy="917079"/>
          </a:xfrm>
          <a:prstGeom prst="leftRightArrow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Devices, processes, non-integrated </a:t>
            </a:r>
            <a:r>
              <a:rPr lang="en-US" b="1" dirty="0" smtClean="0">
                <a:latin typeface="+mj-lt"/>
              </a:rPr>
              <a:t>system </a:t>
            </a:r>
            <a:r>
              <a:rPr lang="en-US" b="1" dirty="0" smtClean="0">
                <a:latin typeface="+mj-lt"/>
                <a:sym typeface="Wingdings" pitchFamily="2" charset="2"/>
              </a:rPr>
              <a:t>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errors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22" y="4282766"/>
            <a:ext cx="4075130" cy="2396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8533" y="3942228"/>
            <a:ext cx="171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ventilator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4194" name="Picture 1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91440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419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90287" y="255494"/>
            <a:ext cx="868936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OR scene – patient’s life saved:</a:t>
            </a:r>
            <a:br>
              <a:rPr lang="en-US" sz="2000" dirty="0" smtClean="0"/>
            </a:br>
            <a:r>
              <a:rPr lang="en-US" sz="2000" dirty="0" smtClean="0"/>
              <a:t>Clinicians need timely, accurate data to reduce error, treatment delays, injuries and deaths. </a:t>
            </a:r>
            <a:r>
              <a:rPr lang="en-US" sz="2000" i="1" dirty="0" smtClean="0"/>
              <a:t>Is that how we practice today? Where are innovative solutions?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07870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westValue-16second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51" y="3066434"/>
            <a:ext cx="3054674" cy="147789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46148" y="3066434"/>
            <a:ext cx="732052" cy="73205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5039" y="852549"/>
            <a:ext cx="604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504D"/>
                </a:solidFill>
              </a:rPr>
              <a:t>Pulse Oximeters measure oxygen saturation – displayed as SpO</a:t>
            </a:r>
            <a:r>
              <a:rPr lang="en-US" sz="2400" b="1" baseline="-25000" dirty="0" smtClean="0">
                <a:solidFill>
                  <a:srgbClr val="C0504D"/>
                </a:solidFill>
              </a:rPr>
              <a:t>2</a:t>
            </a:r>
            <a:r>
              <a:rPr lang="en-US" sz="2400" b="1" dirty="0" smtClean="0">
                <a:solidFill>
                  <a:srgbClr val="C0504D"/>
                </a:solidFill>
              </a:rPr>
              <a:t> 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0000" y="6482338"/>
            <a:ext cx="2744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Julian M. Goldman, MD / MGH</a:t>
            </a:r>
            <a:endParaRPr lang="en-US" sz="1600" dirty="0"/>
          </a:p>
        </p:txBody>
      </p:sp>
      <p:pic>
        <p:nvPicPr>
          <p:cNvPr id="6" name="Picture 3" descr="C:\Documents and Settings\vbm2\My Documents\My Pictures\Pictures\Office\mdpnp_logo_tm_sm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260" y="6511313"/>
            <a:ext cx="1087740" cy="352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318447"/>
            <a:ext cx="388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 </a:t>
            </a:r>
            <a:r>
              <a:rPr lang="en-US" dirty="0" err="1" smtClean="0"/>
              <a:t>Oximeter</a:t>
            </a:r>
            <a:r>
              <a:rPr lang="en-US" dirty="0"/>
              <a:t> </a:t>
            </a:r>
            <a:r>
              <a:rPr lang="en-US" dirty="0" smtClean="0"/>
              <a:t>oxygen saturation is  84% on instrument display and in EHR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0449" y="1872797"/>
            <a:ext cx="5094293" cy="31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3979" y="2318447"/>
            <a:ext cx="875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EMR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78200" y="2585874"/>
            <a:ext cx="4348096" cy="704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53321" y="2338338"/>
            <a:ext cx="545949" cy="5147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951" y="185674"/>
            <a:ext cx="782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Medical Devices generate “</a:t>
            </a:r>
            <a:r>
              <a:rPr lang="en-US" sz="2400" i="1" u="sng" dirty="0" smtClean="0"/>
              <a:t>First Mile</a:t>
            </a:r>
            <a:r>
              <a:rPr lang="en-US" sz="2400" i="1" dirty="0" smtClean="0"/>
              <a:t>” of data (from patient)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3321" y="5472228"/>
            <a:ext cx="210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Blood Pressure</a:t>
            </a:r>
            <a:endParaRPr lang="en-US" sz="24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926296" y="3418996"/>
            <a:ext cx="694406" cy="205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926296" y="3066434"/>
            <a:ext cx="986272" cy="2405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28" y="4789545"/>
            <a:ext cx="1167096" cy="1400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951" y="5987819"/>
            <a:ext cx="25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Bluetooth pulse </a:t>
            </a:r>
            <a:r>
              <a:rPr lang="en-US" dirty="0" err="1" smtClean="0"/>
              <a:t>oximeter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usion rac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18" y="727024"/>
            <a:ext cx="5031382" cy="5525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1989" y="1700479"/>
            <a:ext cx="3395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- Infusion technology: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Decision support?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Prevent contra-indicated infusion?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“Artificial pancreas” Capabilities? (closed loop)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Consolidate all data for adverse event analysis?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Check device status, software version? Recall?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Adjust settings remotely?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1989" y="126860"/>
            <a:ext cx="32548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Medical Devices are also the “</a:t>
            </a:r>
            <a:r>
              <a:rPr lang="en-US" sz="2400" u="sng" dirty="0" smtClean="0"/>
              <a:t>Last Mile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(data back to devices)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34973" y="126860"/>
            <a:ext cx="4147795" cy="859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3479" y="155425"/>
            <a:ext cx="351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These infusion pumps are for use on </a:t>
            </a:r>
            <a:r>
              <a:rPr lang="en-US" sz="2400" b="1" u="sng" dirty="0" smtClean="0">
                <a:solidFill>
                  <a:srgbClr val="FF0000"/>
                </a:solidFill>
              </a:rPr>
              <a:t>ONE</a:t>
            </a:r>
            <a:r>
              <a:rPr lang="en-US" sz="2400" b="1" dirty="0" smtClean="0">
                <a:solidFill>
                  <a:srgbClr val="FF0000"/>
                </a:solidFill>
              </a:rPr>
              <a:t> patient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3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operation failed metavi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1"/>
          <a:stretch>
            <a:fillRect/>
          </a:stretch>
        </p:blipFill>
        <p:spPr bwMode="auto">
          <a:xfrm>
            <a:off x="838200" y="1709738"/>
            <a:ext cx="73152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143000"/>
          </a:xfrm>
        </p:spPr>
        <p:txBody>
          <a:bodyPr anchor="t"/>
          <a:lstStyle/>
          <a:p>
            <a:pPr eaLnBrk="1" hangingPunct="1"/>
            <a:r>
              <a:rPr lang="en-US" sz="3200" dirty="0" smtClean="0">
                <a:latin typeface="Calibri" charset="0"/>
              </a:rPr>
              <a:t>In interdisciplinary settings, language matters …</a:t>
            </a:r>
            <a:endParaRPr lang="en-US" sz="3200" dirty="0">
              <a:latin typeface="Calibri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41400" y="1230313"/>
            <a:ext cx="661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Actual screen capture from intra-operative EMR during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250" y="6540500"/>
            <a:ext cx="27447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Julian M. Goldman, MD / MGH</a:t>
            </a:r>
          </a:p>
        </p:txBody>
      </p:sp>
    </p:spTree>
    <p:extLst>
      <p:ext uri="{BB962C8B-B14F-4D97-AF65-F5344CB8AC3E}">
        <p14:creationId xmlns:p14="http://schemas.microsoft.com/office/powerpoint/2010/main" val="17440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00" t="11931" r="4315" b="8503"/>
          <a:stretch/>
        </p:blipFill>
        <p:spPr>
          <a:xfrm>
            <a:off x="893627" y="2106208"/>
            <a:ext cx="2759546" cy="86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760" y="302707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SpO2 Alarm = 90%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77" y="2973048"/>
            <a:ext cx="2025831" cy="11098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83374" y="4186535"/>
            <a:ext cx="1685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Resp</a:t>
            </a:r>
            <a:r>
              <a:rPr lang="en-US" dirty="0" smtClean="0"/>
              <a:t> rate Alarm</a:t>
            </a:r>
          </a:p>
          <a:p>
            <a:r>
              <a:rPr lang="en-US" dirty="0" smtClean="0"/>
              <a:t>&lt; 8 or &gt; 20</a:t>
            </a:r>
          </a:p>
          <a:p>
            <a:r>
              <a:rPr lang="en-US" dirty="0" smtClean="0"/>
              <a:t>ETCO2 &gt;x or &lt;x?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Discrete, device-based alarms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3627" y="5148211"/>
            <a:ext cx="401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Must function without context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0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500" t="11931" r="4315" b="8503"/>
          <a:stretch/>
        </p:blipFill>
        <p:spPr>
          <a:xfrm>
            <a:off x="1704075" y="2395948"/>
            <a:ext cx="2759546" cy="86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243" r="19266"/>
          <a:stretch/>
        </p:blipFill>
        <p:spPr>
          <a:xfrm>
            <a:off x="6402517" y="2166470"/>
            <a:ext cx="1348279" cy="2192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3145" y="1859858"/>
            <a:ext cx="1357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 Alarm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7885" y="322444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SpO2 Alarm = </a:t>
            </a:r>
            <a:r>
              <a:rPr lang="en-US" dirty="0" smtClean="0">
                <a:solidFill>
                  <a:srgbClr val="FF0000"/>
                </a:solidFill>
              </a:rPr>
              <a:t>80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885" y="4077292"/>
            <a:ext cx="2025831" cy="1109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47738" y="5220960"/>
            <a:ext cx="1685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Resp</a:t>
            </a:r>
            <a:r>
              <a:rPr lang="en-US" dirty="0" smtClean="0"/>
              <a:t> rate Alarm</a:t>
            </a:r>
          </a:p>
          <a:p>
            <a:r>
              <a:rPr lang="en-US" dirty="0" smtClean="0"/>
              <a:t>&lt; 8; CO</a:t>
            </a:r>
            <a:r>
              <a:rPr lang="en-US" baseline="-25000" dirty="0" smtClean="0"/>
              <a:t>2</a:t>
            </a:r>
            <a:r>
              <a:rPr lang="en-US" dirty="0" smtClean="0"/>
              <a:t> &gt; 60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Context-based “smart” alarms</a:t>
            </a:r>
            <a:endParaRPr lang="en-US" dirty="0"/>
          </a:p>
        </p:txBody>
      </p:sp>
      <p:pic>
        <p:nvPicPr>
          <p:cNvPr id="16" name="Picture 4" descr="IMG_07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44" y="5187153"/>
            <a:ext cx="1086973" cy="14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3556" y="1417638"/>
            <a:ext cx="1097437" cy="439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9700" y="5794580"/>
            <a:ext cx="139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 Time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4875755" y="2634225"/>
            <a:ext cx="1526762" cy="360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12812" y="2541931"/>
            <a:ext cx="1531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Use trends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Data fusion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0598788">
            <a:off x="4089227" y="3940781"/>
            <a:ext cx="2028578" cy="27302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7398307">
            <a:off x="5677891" y="4602314"/>
            <a:ext cx="921962" cy="225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5623119">
            <a:off x="7077529" y="5057619"/>
            <a:ext cx="1113282" cy="3606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17267">
            <a:off x="5691227" y="1650269"/>
            <a:ext cx="850200" cy="231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451639"/>
            <a:ext cx="335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an IOT approach? Maybe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9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25061</TotalTime>
  <Words>1048</Words>
  <Application>Microsoft Office PowerPoint</Application>
  <PresentationFormat>On-screen Show (4:3)</PresentationFormat>
  <Paragraphs>198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Medical Device and HIT System Integration Implications for healthcare quality, safety, and innovation</vt:lpstr>
      <vt:lpstr>PowerPoint Presentation</vt:lpstr>
      <vt:lpstr>PowerPoint Presentation</vt:lpstr>
      <vt:lpstr>OR scene – patient’s life saved: Clinicians need timely, accurate data to reduce error, treatment delays, injuries and deaths. Is that how we practice today? Where are innovative solutions?</vt:lpstr>
      <vt:lpstr>PowerPoint Presentation</vt:lpstr>
      <vt:lpstr>PowerPoint Presentation</vt:lpstr>
      <vt:lpstr>In interdisciplinary settings, language matters …</vt:lpstr>
      <vt:lpstr>Discrete, device-based alarms</vt:lpstr>
      <vt:lpstr>Context-based “smart” alarms</vt:lpstr>
      <vt:lpstr>Pulse Oximeter Data example</vt:lpstr>
      <vt:lpstr>BP cuff - Pulse Oximeter Interaction</vt:lpstr>
      <vt:lpstr>PowerPoint Presentation</vt:lpstr>
      <vt:lpstr>Sources of variation in EHR documentation due to Data Sampling</vt:lpstr>
      <vt:lpstr>PowerPoint Presentation</vt:lpstr>
      <vt:lpstr>Standard for the “Integrated Clinical Environment” ASTM F2761-09</vt:lpstr>
      <vt:lpstr>PowerPoint Presentation</vt:lpstr>
      <vt:lpstr>OpenICE Open-Source Platform</vt:lpstr>
      <vt:lpstr>PowerPoint Presentation</vt:lpstr>
      <vt:lpstr>Medical Device “Plug-and-Play”  Interoperability Program (MD PnP)</vt:lpstr>
      <vt:lpstr>MD PnP Lab at MGH/PHS </vt:lpstr>
      <vt:lpstr>PowerPoint Presentation</vt:lpstr>
    </vt:vector>
  </TitlesOfParts>
  <Company>Mass. General Hospital/PHS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 Goldman</dc:creator>
  <cp:lastModifiedBy>Tim Harvey</cp:lastModifiedBy>
  <cp:revision>212</cp:revision>
  <cp:lastPrinted>2014-09-15T01:06:09Z</cp:lastPrinted>
  <dcterms:created xsi:type="dcterms:W3CDTF">2014-08-03T03:03:44Z</dcterms:created>
  <dcterms:modified xsi:type="dcterms:W3CDTF">2014-11-21T17:42:14Z</dcterms:modified>
</cp:coreProperties>
</file>