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1"/>
  </p:notesMasterIdLst>
  <p:sldIdLst>
    <p:sldId id="265" r:id="rId5"/>
    <p:sldId id="258" r:id="rId6"/>
    <p:sldId id="308" r:id="rId7"/>
    <p:sldId id="310" r:id="rId8"/>
    <p:sldId id="311" r:id="rId9"/>
    <p:sldId id="31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4"/>
    <a:srgbClr val="FFFF00"/>
    <a:srgbClr val="FFFF99"/>
    <a:srgbClr val="EF7A8A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2035" autoAdjust="0"/>
  </p:normalViewPr>
  <p:slideViewPr>
    <p:cSldViewPr>
      <p:cViewPr varScale="1">
        <p:scale>
          <a:sx n="102" d="100"/>
          <a:sy n="102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158992-196D-4481-BC71-4FE25E503D10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6E35A8-CCDC-4D8F-915F-64DE8DC13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87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8AF0AC-3277-410A-ACCE-B54C5E536EF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14B5B-A8CD-49D2-94C2-E8828E09823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8AF0AC-3277-410A-ACCE-B54C5E536EF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8AF0AC-3277-410A-ACCE-B54C5E536EF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"/>
          <p:cNvSpPr>
            <a:spLocks noChangeShapeType="1"/>
          </p:cNvSpPr>
          <p:nvPr userDrawn="1"/>
        </p:nvSpPr>
        <p:spPr bwMode="auto">
          <a:xfrm>
            <a:off x="0" y="1073150"/>
            <a:ext cx="9144000" cy="1588"/>
          </a:xfrm>
          <a:prstGeom prst="line">
            <a:avLst/>
          </a:prstGeom>
          <a:noFill/>
          <a:ln w="38100">
            <a:solidFill>
              <a:srgbClr val="0054A4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5" name="Rectangle 32"/>
          <p:cNvSpPr>
            <a:spLocks noChangeArrowheads="1"/>
          </p:cNvSpPr>
          <p:nvPr userDrawn="1"/>
        </p:nvSpPr>
        <p:spPr bwMode="auto">
          <a:xfrm>
            <a:off x="4478338" y="2319338"/>
            <a:ext cx="18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34"/>
          <p:cNvSpPr>
            <a:spLocks noChangeArrowheads="1"/>
          </p:cNvSpPr>
          <p:nvPr userDrawn="1"/>
        </p:nvSpPr>
        <p:spPr bwMode="auto">
          <a:xfrm>
            <a:off x="4478338" y="2319338"/>
            <a:ext cx="18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38"/>
          <p:cNvSpPr>
            <a:spLocks noChangeArrowheads="1"/>
          </p:cNvSpPr>
          <p:nvPr userDrawn="1"/>
        </p:nvSpPr>
        <p:spPr bwMode="auto">
          <a:xfrm>
            <a:off x="4478338" y="2319338"/>
            <a:ext cx="18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8" name="Picture 17" descr="ASPR Logo 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550" y="231775"/>
            <a:ext cx="1512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dhhs_logo reflex blue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0650"/>
            <a:ext cx="822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06500" y="119063"/>
            <a:ext cx="5395913" cy="1023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1200" b="1" i="1" smtClean="0">
                <a:solidFill>
                  <a:srgbClr val="0054A4"/>
                </a:solidFill>
              </a:rPr>
              <a:t>United States Department of</a:t>
            </a:r>
          </a:p>
          <a:p>
            <a:pPr>
              <a:defRPr/>
            </a:pPr>
            <a:r>
              <a:rPr lang="en-US" sz="2200" b="1" smtClean="0">
                <a:solidFill>
                  <a:srgbClr val="0054A4"/>
                </a:solidFill>
                <a:latin typeface="Adobe Garamond Pro" charset="0"/>
              </a:rPr>
              <a:t>Health &amp; Human Services</a:t>
            </a:r>
          </a:p>
          <a:p>
            <a:pPr>
              <a:defRPr/>
            </a:pPr>
            <a:r>
              <a:rPr lang="en-US" sz="1200" b="1" smtClean="0">
                <a:solidFill>
                  <a:srgbClr val="0054A4"/>
                </a:solidFill>
              </a:rPr>
              <a:t>Office of the Assistant Secretary for Preparedness and Response</a:t>
            </a:r>
          </a:p>
          <a:p>
            <a:pPr>
              <a:defRPr/>
            </a:pPr>
            <a:endParaRPr lang="en-US" sz="1200" b="1" i="1" smtClean="0">
              <a:solidFill>
                <a:srgbClr val="0054A4"/>
              </a:solidFill>
            </a:endParaRPr>
          </a:p>
        </p:txBody>
      </p:sp>
      <p:sp>
        <p:nvSpPr>
          <p:cNvPr id="963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3652" y="4365880"/>
            <a:ext cx="5036696" cy="1906334"/>
          </a:xfrm>
        </p:spPr>
        <p:txBody>
          <a:bodyPr/>
          <a:lstStyle>
            <a:lvl1pPr marL="0" indent="0" algn="ctr" eaLnBrk="0" hangingPunct="0">
              <a:lnSpc>
                <a:spcPct val="115000"/>
              </a:lnSpc>
              <a:spcBef>
                <a:spcPct val="0"/>
              </a:spcBef>
              <a:buSzPct val="85000"/>
              <a:buFont typeface="Monotype Sorts"/>
              <a:buNone/>
              <a:defRPr sz="2000"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71998" y="1905000"/>
            <a:ext cx="7585023" cy="1521033"/>
          </a:xfrm>
        </p:spPr>
        <p:txBody>
          <a:bodyPr anchor="ctr"/>
          <a:lstStyle>
            <a:lvl1pPr algn="ctr">
              <a:buNone/>
              <a:defRPr lang="en-US" sz="3200" b="1" dirty="0" smtClean="0">
                <a:solidFill>
                  <a:srgbClr val="0054A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560638" y="4999038"/>
            <a:ext cx="5454650" cy="1412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8518525" y="6456363"/>
            <a:ext cx="381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hangingPunct="0">
              <a:defRPr/>
            </a:pPr>
            <a:fld id="{C1730393-B4F7-40C0-BD7A-7CF8771D27AA}" type="slidenum">
              <a:rPr lang="en-US" sz="900" smtClean="0">
                <a:solidFill>
                  <a:srgbClr val="0054A4"/>
                </a:solidFill>
              </a:rPr>
              <a:pPr algn="r" eaLnBrk="0" hangingPunct="0">
                <a:defRPr/>
              </a:pPr>
              <a:t>‹#›</a:t>
            </a:fld>
            <a:endParaRPr lang="en-US" sz="900" smtClean="0">
              <a:solidFill>
                <a:srgbClr val="0054A4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846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05933"/>
            <a:ext cx="7061200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598"/>
            <a:ext cx="8229600" cy="48463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18525" y="6456363"/>
            <a:ext cx="3810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8CB1-50A7-419A-AA12-6AC964962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598"/>
            <a:ext cx="4023360" cy="48463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371599"/>
            <a:ext cx="4038600" cy="48463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18525" y="6456363"/>
            <a:ext cx="3810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04D2-BA3B-4391-9DAD-69EF5B30A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6475" y="205933"/>
            <a:ext cx="7061200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303520" y="1371598"/>
            <a:ext cx="3383280" cy="48463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1" y="1371599"/>
            <a:ext cx="4572000" cy="4846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8525" y="6456363"/>
            <a:ext cx="3810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370E8-614E-4CB6-80F3-040846A3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2EAFB-4FEB-4843-B2B7-E8D1AC46548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F15E-D7CD-49A2-BBB3-4AB1F7B73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57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206375"/>
            <a:ext cx="7061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4" descr="ASPR LOGO TRANSPARENT N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91675" y="-10734675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Line 41"/>
          <p:cNvSpPr>
            <a:spLocks noChangeShapeType="1"/>
          </p:cNvSpPr>
          <p:nvPr/>
        </p:nv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38100">
            <a:solidFill>
              <a:srgbClr val="0054A4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pic>
        <p:nvPicPr>
          <p:cNvPr id="1030" name="Picture 13" descr="ASPR Logo RG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1750" y="341313"/>
            <a:ext cx="1295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dhhs_logo reflex blue rg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800" y="120650"/>
            <a:ext cx="822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2" name="Straight Connector 19"/>
          <p:cNvCxnSpPr>
            <a:cxnSpLocks noChangeShapeType="1"/>
          </p:cNvCxnSpPr>
          <p:nvPr/>
        </p:nvCxnSpPr>
        <p:spPr bwMode="auto">
          <a:xfrm>
            <a:off x="5402263" y="1203325"/>
            <a:ext cx="3097212" cy="746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479425" y="6416675"/>
            <a:ext cx="82073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4161750" indent="-24161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ctr">
              <a:defRPr/>
            </a:pPr>
            <a:r>
              <a:rPr lang="en-US" sz="2000" i="1" baseline="30000" smtClean="0">
                <a:solidFill>
                  <a:srgbClr val="0054A3"/>
                </a:solidFill>
              </a:rPr>
              <a:t>ASPR: Resilient People. Healthy Communities. A Nation Prepared.</a:t>
            </a:r>
            <a:endParaRPr lang="en-US" sz="2000" smtClean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525" y="6456363"/>
            <a:ext cx="473075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4A4"/>
                </a:solidFill>
              </a:defRPr>
            </a:lvl1pPr>
          </a:lstStyle>
          <a:p>
            <a:pPr>
              <a:defRPr/>
            </a:pPr>
            <a:fld id="{1C76246E-154D-4054-AE26-490095E8B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A4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A4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A4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A4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4A4"/>
          </a:solidFill>
          <a:latin typeface="Arial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SzPct val="125000"/>
        <a:buChar char="•"/>
        <a:defRPr sz="2400">
          <a:solidFill>
            <a:srgbClr val="0054A4"/>
          </a:solidFill>
          <a:latin typeface="+mn-lt"/>
          <a:ea typeface="ＭＳ Ｐゴシック" pitchFamily="34" charset="-128"/>
          <a:cs typeface="+mn-cs"/>
        </a:defRPr>
      </a:lvl1pPr>
      <a:lvl2pPr marL="685800" indent="-288925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─"/>
        <a:defRPr sz="2200">
          <a:solidFill>
            <a:srgbClr val="0054A4"/>
          </a:solidFill>
          <a:latin typeface="+mn-lt"/>
          <a:ea typeface="ＭＳ Ｐゴシック" pitchFamily="34" charset="-128"/>
        </a:defRPr>
      </a:lvl2pPr>
      <a:lvl3pPr marL="1028700" indent="-180975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SzPct val="125000"/>
        <a:buChar char="•"/>
        <a:defRPr sz="2000">
          <a:solidFill>
            <a:srgbClr val="0054A4"/>
          </a:solidFill>
          <a:latin typeface="+mn-lt"/>
          <a:ea typeface="ＭＳ Ｐゴシック" pitchFamily="34" charset="-128"/>
        </a:defRPr>
      </a:lvl3pPr>
      <a:lvl4pPr marL="1485900" indent="-295275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─"/>
        <a:defRPr>
          <a:solidFill>
            <a:srgbClr val="0054A4"/>
          </a:solidFill>
          <a:latin typeface="+mn-lt"/>
          <a:ea typeface="ＭＳ Ｐゴシック" pitchFamily="34" charset="-128"/>
        </a:defRPr>
      </a:lvl4pPr>
      <a:lvl5pPr marL="1828800" indent="-174625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SzPct val="125000"/>
        <a:buChar char="•"/>
        <a:defRPr sz="1600">
          <a:solidFill>
            <a:srgbClr val="0054A4"/>
          </a:solidFill>
          <a:latin typeface="+mn-lt"/>
          <a:ea typeface="ＭＳ Ｐゴシック" pitchFamily="34" charset="-128"/>
        </a:defRPr>
      </a:lvl5pPr>
      <a:lvl6pPr marL="2286000" indent="-174625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6pPr>
      <a:lvl7pPr marL="2743200" indent="-174625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7pPr>
      <a:lvl8pPr marL="3200400" indent="-174625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8pPr>
      <a:lvl9pPr marL="3657600" indent="-174625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4"/>
          <p:cNvSpPr>
            <a:spLocks noGrp="1"/>
          </p:cNvSpPr>
          <p:nvPr>
            <p:ph type="subTitle" idx="1"/>
          </p:nvPr>
        </p:nvSpPr>
        <p:spPr>
          <a:xfrm>
            <a:off x="3962400" y="5029200"/>
            <a:ext cx="5037137" cy="1906588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 smtClean="0"/>
              <a:t>Andrew Garrett, MD, MPH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 smtClean="0"/>
              <a:t>Director, NDMS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 smtClean="0"/>
              <a:t>Office of Emergency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91000" y="3276600"/>
            <a:ext cx="4800601" cy="1520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Disaster Medical </a:t>
            </a:r>
          </a:p>
          <a:p>
            <a:pPr eaLnBrk="1" hangingPunct="1">
              <a:defRPr/>
            </a:pPr>
            <a:r>
              <a:rPr lang="en-US" altLang="en-US" sz="2400" dirty="0" smtClean="0"/>
              <a:t>Information Suite</a:t>
            </a:r>
            <a:endParaRPr lang="en-US" sz="2400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(DMIS)</a:t>
            </a:r>
            <a:endParaRPr sz="2400" dirty="0">
              <a:ea typeface="ＭＳ Ｐゴシック" pitchFamily="34" charset="-128"/>
            </a:endParaRP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456363"/>
            <a:ext cx="381000" cy="3032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980229-98E9-49A6-9958-11AF8D826B3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pic>
        <p:nvPicPr>
          <p:cNvPr id="7173" name="Picture 6" descr="OK-1 DMAT p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9624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ndms_seal_m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 bwMode="auto">
          <a:xfrm>
            <a:off x="3317934" y="2070847"/>
            <a:ext cx="79690" cy="188259"/>
          </a:xfrm>
          <a:custGeom>
            <a:avLst/>
            <a:gdLst>
              <a:gd name="connsiteX0" fmla="*/ 79690 w 79690"/>
              <a:gd name="connsiteY0" fmla="*/ 0 h 188259"/>
              <a:gd name="connsiteX1" fmla="*/ 43831 w 79690"/>
              <a:gd name="connsiteY1" fmla="*/ 188259 h 1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690" h="188259">
                <a:moveTo>
                  <a:pt x="79690" y="0"/>
                </a:moveTo>
                <a:cubicBezTo>
                  <a:pt x="17684" y="66488"/>
                  <a:pt x="-44322" y="132977"/>
                  <a:pt x="43831" y="188259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Monotype Sorts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81408" y="2073031"/>
            <a:ext cx="744780" cy="479669"/>
          </a:xfrm>
          <a:custGeom>
            <a:avLst/>
            <a:gdLst>
              <a:gd name="connsiteX0" fmla="*/ 709 w 744780"/>
              <a:gd name="connsiteY0" fmla="*/ 4525 h 479669"/>
              <a:gd name="connsiteX1" fmla="*/ 9674 w 744780"/>
              <a:gd name="connsiteY1" fmla="*/ 121066 h 479669"/>
              <a:gd name="connsiteX2" fmla="*/ 18638 w 744780"/>
              <a:gd name="connsiteY2" fmla="*/ 147960 h 479669"/>
              <a:gd name="connsiteX3" fmla="*/ 45533 w 744780"/>
              <a:gd name="connsiteY3" fmla="*/ 156925 h 479669"/>
              <a:gd name="connsiteX4" fmla="*/ 72427 w 744780"/>
              <a:gd name="connsiteY4" fmla="*/ 174854 h 479669"/>
              <a:gd name="connsiteX5" fmla="*/ 90356 w 744780"/>
              <a:gd name="connsiteY5" fmla="*/ 201748 h 479669"/>
              <a:gd name="connsiteX6" fmla="*/ 144144 w 744780"/>
              <a:gd name="connsiteY6" fmla="*/ 219678 h 479669"/>
              <a:gd name="connsiteX7" fmla="*/ 215862 w 744780"/>
              <a:gd name="connsiteY7" fmla="*/ 282430 h 479669"/>
              <a:gd name="connsiteX8" fmla="*/ 242756 w 744780"/>
              <a:gd name="connsiteY8" fmla="*/ 291395 h 479669"/>
              <a:gd name="connsiteX9" fmla="*/ 287580 w 744780"/>
              <a:gd name="connsiteY9" fmla="*/ 318289 h 479669"/>
              <a:gd name="connsiteX10" fmla="*/ 305509 w 744780"/>
              <a:gd name="connsiteY10" fmla="*/ 336219 h 479669"/>
              <a:gd name="connsiteX11" fmla="*/ 332403 w 744780"/>
              <a:gd name="connsiteY11" fmla="*/ 354148 h 479669"/>
              <a:gd name="connsiteX12" fmla="*/ 404121 w 744780"/>
              <a:gd name="connsiteY12" fmla="*/ 390007 h 479669"/>
              <a:gd name="connsiteX13" fmla="*/ 448944 w 744780"/>
              <a:gd name="connsiteY13" fmla="*/ 398972 h 479669"/>
              <a:gd name="connsiteX14" fmla="*/ 502733 w 744780"/>
              <a:gd name="connsiteY14" fmla="*/ 416901 h 479669"/>
              <a:gd name="connsiteX15" fmla="*/ 520662 w 744780"/>
              <a:gd name="connsiteY15" fmla="*/ 443795 h 479669"/>
              <a:gd name="connsiteX16" fmla="*/ 547556 w 744780"/>
              <a:gd name="connsiteY16" fmla="*/ 452760 h 479669"/>
              <a:gd name="connsiteX17" fmla="*/ 619274 w 744780"/>
              <a:gd name="connsiteY17" fmla="*/ 461725 h 479669"/>
              <a:gd name="connsiteX18" fmla="*/ 708921 w 744780"/>
              <a:gd name="connsiteY18" fmla="*/ 470689 h 479669"/>
              <a:gd name="connsiteX19" fmla="*/ 735815 w 744780"/>
              <a:gd name="connsiteY19" fmla="*/ 461725 h 479669"/>
              <a:gd name="connsiteX20" fmla="*/ 744780 w 744780"/>
              <a:gd name="connsiteY20" fmla="*/ 434830 h 479669"/>
              <a:gd name="connsiteX21" fmla="*/ 735815 w 744780"/>
              <a:gd name="connsiteY21" fmla="*/ 390007 h 479669"/>
              <a:gd name="connsiteX22" fmla="*/ 726850 w 744780"/>
              <a:gd name="connsiteY22" fmla="*/ 363113 h 479669"/>
              <a:gd name="connsiteX23" fmla="*/ 708921 w 744780"/>
              <a:gd name="connsiteY23" fmla="*/ 345183 h 479669"/>
              <a:gd name="connsiteX24" fmla="*/ 655133 w 744780"/>
              <a:gd name="connsiteY24" fmla="*/ 318289 h 479669"/>
              <a:gd name="connsiteX25" fmla="*/ 646168 w 744780"/>
              <a:gd name="connsiteY25" fmla="*/ 282430 h 479669"/>
              <a:gd name="connsiteX26" fmla="*/ 619274 w 744780"/>
              <a:gd name="connsiteY26" fmla="*/ 264501 h 479669"/>
              <a:gd name="connsiteX27" fmla="*/ 583415 w 744780"/>
              <a:gd name="connsiteY27" fmla="*/ 228642 h 479669"/>
              <a:gd name="connsiteX28" fmla="*/ 529627 w 744780"/>
              <a:gd name="connsiteY28" fmla="*/ 210713 h 479669"/>
              <a:gd name="connsiteX29" fmla="*/ 493768 w 744780"/>
              <a:gd name="connsiteY29" fmla="*/ 201748 h 479669"/>
              <a:gd name="connsiteX30" fmla="*/ 395156 w 744780"/>
              <a:gd name="connsiteY30" fmla="*/ 174854 h 479669"/>
              <a:gd name="connsiteX31" fmla="*/ 350333 w 744780"/>
              <a:gd name="connsiteY31" fmla="*/ 183819 h 479669"/>
              <a:gd name="connsiteX32" fmla="*/ 323438 w 744780"/>
              <a:gd name="connsiteY32" fmla="*/ 192783 h 479669"/>
              <a:gd name="connsiteX33" fmla="*/ 278615 w 744780"/>
              <a:gd name="connsiteY33" fmla="*/ 201748 h 479669"/>
              <a:gd name="connsiteX34" fmla="*/ 260685 w 744780"/>
              <a:gd name="connsiteY34" fmla="*/ 174854 h 479669"/>
              <a:gd name="connsiteX35" fmla="*/ 233791 w 744780"/>
              <a:gd name="connsiteY35" fmla="*/ 156925 h 479669"/>
              <a:gd name="connsiteX36" fmla="*/ 224827 w 744780"/>
              <a:gd name="connsiteY36" fmla="*/ 130030 h 479669"/>
              <a:gd name="connsiteX37" fmla="*/ 153109 w 744780"/>
              <a:gd name="connsiteY37" fmla="*/ 40383 h 479669"/>
              <a:gd name="connsiteX38" fmla="*/ 126215 w 744780"/>
              <a:gd name="connsiteY38" fmla="*/ 22454 h 479669"/>
              <a:gd name="connsiteX39" fmla="*/ 99321 w 744780"/>
              <a:gd name="connsiteY39" fmla="*/ 31419 h 479669"/>
              <a:gd name="connsiteX40" fmla="*/ 27603 w 744780"/>
              <a:gd name="connsiteY40" fmla="*/ 22454 h 479669"/>
              <a:gd name="connsiteX41" fmla="*/ 709 w 744780"/>
              <a:gd name="connsiteY41" fmla="*/ 4525 h 47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4780" h="479669">
                <a:moveTo>
                  <a:pt x="709" y="4525"/>
                </a:moveTo>
                <a:cubicBezTo>
                  <a:pt x="-2279" y="20960"/>
                  <a:pt x="4841" y="82405"/>
                  <a:pt x="9674" y="121066"/>
                </a:cubicBezTo>
                <a:cubicBezTo>
                  <a:pt x="10846" y="130443"/>
                  <a:pt x="11956" y="141278"/>
                  <a:pt x="18638" y="147960"/>
                </a:cubicBezTo>
                <a:cubicBezTo>
                  <a:pt x="25320" y="154642"/>
                  <a:pt x="37081" y="152699"/>
                  <a:pt x="45533" y="156925"/>
                </a:cubicBezTo>
                <a:cubicBezTo>
                  <a:pt x="55170" y="161743"/>
                  <a:pt x="63462" y="168878"/>
                  <a:pt x="72427" y="174854"/>
                </a:cubicBezTo>
                <a:cubicBezTo>
                  <a:pt x="78403" y="183819"/>
                  <a:pt x="81220" y="196038"/>
                  <a:pt x="90356" y="201748"/>
                </a:cubicBezTo>
                <a:cubicBezTo>
                  <a:pt x="106382" y="211765"/>
                  <a:pt x="144144" y="219678"/>
                  <a:pt x="144144" y="219678"/>
                </a:cubicBezTo>
                <a:cubicBezTo>
                  <a:pt x="167513" y="243046"/>
                  <a:pt x="186211" y="267605"/>
                  <a:pt x="215862" y="282430"/>
                </a:cubicBezTo>
                <a:cubicBezTo>
                  <a:pt x="224314" y="286656"/>
                  <a:pt x="233791" y="288407"/>
                  <a:pt x="242756" y="291395"/>
                </a:cubicBezTo>
                <a:cubicBezTo>
                  <a:pt x="288184" y="336825"/>
                  <a:pt x="229392" y="283377"/>
                  <a:pt x="287580" y="318289"/>
                </a:cubicBezTo>
                <a:cubicBezTo>
                  <a:pt x="294828" y="322637"/>
                  <a:pt x="298909" y="330939"/>
                  <a:pt x="305509" y="336219"/>
                </a:cubicBezTo>
                <a:cubicBezTo>
                  <a:pt x="313922" y="342950"/>
                  <a:pt x="323990" y="347417"/>
                  <a:pt x="332403" y="354148"/>
                </a:cubicBezTo>
                <a:cubicBezTo>
                  <a:pt x="367986" y="382615"/>
                  <a:pt x="332723" y="375727"/>
                  <a:pt x="404121" y="390007"/>
                </a:cubicBezTo>
                <a:cubicBezTo>
                  <a:pt x="419062" y="392995"/>
                  <a:pt x="434244" y="394963"/>
                  <a:pt x="448944" y="398972"/>
                </a:cubicBezTo>
                <a:cubicBezTo>
                  <a:pt x="467178" y="403945"/>
                  <a:pt x="502733" y="416901"/>
                  <a:pt x="502733" y="416901"/>
                </a:cubicBezTo>
                <a:cubicBezTo>
                  <a:pt x="508709" y="425866"/>
                  <a:pt x="512249" y="437064"/>
                  <a:pt x="520662" y="443795"/>
                </a:cubicBezTo>
                <a:cubicBezTo>
                  <a:pt x="528041" y="449698"/>
                  <a:pt x="538259" y="451070"/>
                  <a:pt x="547556" y="452760"/>
                </a:cubicBezTo>
                <a:cubicBezTo>
                  <a:pt x="571259" y="457070"/>
                  <a:pt x="595368" y="458737"/>
                  <a:pt x="619274" y="461725"/>
                </a:cubicBezTo>
                <a:cubicBezTo>
                  <a:pt x="679957" y="481952"/>
                  <a:pt x="657853" y="485280"/>
                  <a:pt x="708921" y="470689"/>
                </a:cubicBezTo>
                <a:cubicBezTo>
                  <a:pt x="718007" y="468093"/>
                  <a:pt x="726850" y="464713"/>
                  <a:pt x="735815" y="461725"/>
                </a:cubicBezTo>
                <a:cubicBezTo>
                  <a:pt x="738803" y="452760"/>
                  <a:pt x="744780" y="444280"/>
                  <a:pt x="744780" y="434830"/>
                </a:cubicBezTo>
                <a:cubicBezTo>
                  <a:pt x="744780" y="419593"/>
                  <a:pt x="739511" y="404789"/>
                  <a:pt x="735815" y="390007"/>
                </a:cubicBezTo>
                <a:cubicBezTo>
                  <a:pt x="733523" y="380840"/>
                  <a:pt x="731712" y="371216"/>
                  <a:pt x="726850" y="363113"/>
                </a:cubicBezTo>
                <a:cubicBezTo>
                  <a:pt x="722502" y="355865"/>
                  <a:pt x="715521" y="350463"/>
                  <a:pt x="708921" y="345183"/>
                </a:cubicBezTo>
                <a:cubicBezTo>
                  <a:pt x="684097" y="325323"/>
                  <a:pt x="683537" y="327757"/>
                  <a:pt x="655133" y="318289"/>
                </a:cubicBezTo>
                <a:cubicBezTo>
                  <a:pt x="652145" y="306336"/>
                  <a:pt x="653002" y="292682"/>
                  <a:pt x="646168" y="282430"/>
                </a:cubicBezTo>
                <a:cubicBezTo>
                  <a:pt x="640192" y="273465"/>
                  <a:pt x="627454" y="271513"/>
                  <a:pt x="619274" y="264501"/>
                </a:cubicBezTo>
                <a:cubicBezTo>
                  <a:pt x="606439" y="253500"/>
                  <a:pt x="599452" y="233987"/>
                  <a:pt x="583415" y="228642"/>
                </a:cubicBezTo>
                <a:cubicBezTo>
                  <a:pt x="565486" y="222666"/>
                  <a:pt x="547962" y="215297"/>
                  <a:pt x="529627" y="210713"/>
                </a:cubicBezTo>
                <a:cubicBezTo>
                  <a:pt x="517674" y="207725"/>
                  <a:pt x="505569" y="205288"/>
                  <a:pt x="493768" y="201748"/>
                </a:cubicBezTo>
                <a:cubicBezTo>
                  <a:pt x="402779" y="174451"/>
                  <a:pt x="476851" y="191193"/>
                  <a:pt x="395156" y="174854"/>
                </a:cubicBezTo>
                <a:cubicBezTo>
                  <a:pt x="380215" y="177842"/>
                  <a:pt x="365115" y="180124"/>
                  <a:pt x="350333" y="183819"/>
                </a:cubicBezTo>
                <a:cubicBezTo>
                  <a:pt x="341165" y="186111"/>
                  <a:pt x="332606" y="190491"/>
                  <a:pt x="323438" y="192783"/>
                </a:cubicBezTo>
                <a:cubicBezTo>
                  <a:pt x="308656" y="196478"/>
                  <a:pt x="293556" y="198760"/>
                  <a:pt x="278615" y="201748"/>
                </a:cubicBezTo>
                <a:cubicBezTo>
                  <a:pt x="272638" y="192783"/>
                  <a:pt x="268304" y="182473"/>
                  <a:pt x="260685" y="174854"/>
                </a:cubicBezTo>
                <a:cubicBezTo>
                  <a:pt x="253066" y="167236"/>
                  <a:pt x="240521" y="165338"/>
                  <a:pt x="233791" y="156925"/>
                </a:cubicBezTo>
                <a:cubicBezTo>
                  <a:pt x="227888" y="149546"/>
                  <a:pt x="229416" y="138291"/>
                  <a:pt x="224827" y="130030"/>
                </a:cubicBezTo>
                <a:cubicBezTo>
                  <a:pt x="210724" y="104644"/>
                  <a:pt x="179782" y="58165"/>
                  <a:pt x="153109" y="40383"/>
                </a:cubicBezTo>
                <a:lnTo>
                  <a:pt x="126215" y="22454"/>
                </a:lnTo>
                <a:cubicBezTo>
                  <a:pt x="117250" y="25442"/>
                  <a:pt x="108771" y="31419"/>
                  <a:pt x="99321" y="31419"/>
                </a:cubicBezTo>
                <a:cubicBezTo>
                  <a:pt x="75229" y="31419"/>
                  <a:pt x="51596" y="24635"/>
                  <a:pt x="27603" y="22454"/>
                </a:cubicBezTo>
                <a:cubicBezTo>
                  <a:pt x="18675" y="21642"/>
                  <a:pt x="3697" y="-11910"/>
                  <a:pt x="709" y="4525"/>
                </a:cubicBezTo>
                <a:close/>
              </a:path>
            </a:pathLst>
          </a:custGeom>
          <a:solidFill>
            <a:schemeClr val="accent4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Monotype Sorts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Overarching Goals of </a:t>
            </a:r>
            <a:r>
              <a:rPr lang="en-US" altLang="en-US" dirty="0" err="1" smtClean="0"/>
              <a:t>DMIS</a:t>
            </a:r>
            <a:endParaRPr lang="en-US" altLang="en-US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763000" cy="47910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Support the </a:t>
            </a:r>
            <a:r>
              <a:rPr lang="en-US" altLang="en-US" sz="2800" b="1" i="1" dirty="0" smtClean="0"/>
              <a:t>mission</a:t>
            </a:r>
          </a:p>
          <a:p>
            <a:pPr lvl="1" eaLnBrk="1" hangingPunct="1"/>
            <a:r>
              <a:rPr lang="en-US" altLang="en-US" sz="2400" dirty="0" smtClean="0"/>
              <a:t>Establish an electronic </a:t>
            </a:r>
            <a:r>
              <a:rPr lang="en-US" altLang="en-US" sz="2400" dirty="0"/>
              <a:t>h</a:t>
            </a:r>
            <a:r>
              <a:rPr lang="en-US" altLang="en-US" sz="2400" dirty="0" smtClean="0"/>
              <a:t>ealth record for NDMS</a:t>
            </a:r>
          </a:p>
          <a:p>
            <a:pPr lvl="1" eaLnBrk="1" hangingPunct="1"/>
            <a:r>
              <a:rPr lang="en-US" altLang="en-US" sz="2400" dirty="0" smtClean="0"/>
              <a:t>Establish a tool for reliable tracking of patients</a:t>
            </a:r>
          </a:p>
          <a:p>
            <a:pPr lvl="1" eaLnBrk="1" hangingPunct="1"/>
            <a:r>
              <a:rPr lang="en-US" altLang="en-US" sz="2400" dirty="0" smtClean="0"/>
              <a:t>Promote real-time medical information to support command, control, and intelligence for leadership</a:t>
            </a:r>
          </a:p>
          <a:p>
            <a:pPr lvl="1" eaLnBrk="1" hangingPunct="1"/>
            <a:r>
              <a:rPr lang="en-US" altLang="en-US" sz="2400" dirty="0" smtClean="0"/>
              <a:t>Provide a mechanism for medical encounter data storage, analysis, and sharing</a:t>
            </a:r>
          </a:p>
          <a:p>
            <a:pPr lvl="1" eaLnBrk="1" hangingPunct="1"/>
            <a:r>
              <a:rPr lang="en-US" altLang="en-US" sz="2400" dirty="0" smtClean="0"/>
              <a:t>Maintain a system that is easy for our intermittent workforce to learn and use</a:t>
            </a:r>
          </a:p>
          <a:p>
            <a:pPr eaLnBrk="1" hangingPunct="1"/>
            <a:r>
              <a:rPr lang="en-US" altLang="en-US" sz="2800" dirty="0" smtClean="0"/>
              <a:t>Support </a:t>
            </a:r>
            <a:r>
              <a:rPr lang="en-US" altLang="en-US" sz="2800" dirty="0"/>
              <a:t>the </a:t>
            </a:r>
            <a:r>
              <a:rPr lang="en-US" altLang="en-US" sz="2800" b="1" i="1" dirty="0" smtClean="0"/>
              <a:t>public </a:t>
            </a:r>
            <a:r>
              <a:rPr lang="en-US" altLang="en-US" sz="2800" dirty="0" smtClean="0"/>
              <a:t>and our </a:t>
            </a:r>
            <a:r>
              <a:rPr lang="en-US" altLang="en-US" sz="2800" b="1" i="1" dirty="0" smtClean="0"/>
              <a:t>partners</a:t>
            </a:r>
          </a:p>
          <a:p>
            <a:pPr lvl="1" eaLnBrk="1" hangingPunct="1"/>
            <a:r>
              <a:rPr lang="en-US" altLang="en-US" sz="2400" dirty="0" smtClean="0"/>
              <a:t>Facilitate sharing of health information to promote patient care (individual) and public health (aggregate)</a:t>
            </a:r>
            <a:endParaRPr lang="en-US" altLang="en-US" sz="2400" dirty="0"/>
          </a:p>
          <a:p>
            <a:pPr eaLnBrk="1" hangingPunct="1"/>
            <a:endParaRPr lang="en-US" altLang="en-US" sz="2800" dirty="0" smtClean="0"/>
          </a:p>
          <a:p>
            <a:pPr lvl="1" eaLnBrk="1" hangingPunct="1"/>
            <a:endParaRPr lang="en-US" altLang="en-US" sz="2600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79DA1-89B4-4085-A666-5F5B41FA0B2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016000" y="76200"/>
            <a:ext cx="7061200" cy="8604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HHS ESF-8 </a:t>
            </a:r>
            <a:r>
              <a:rPr lang="en-US" altLang="en-US" dirty="0" err="1" smtClean="0"/>
              <a:t>DMIS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Capabilities (actual and future)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A4E2E2-3375-42A2-85F3-5015D0D6D83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10" name="Picture 2" descr="C:\Documents and Settings\charles.knell\My Documents\DMI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90392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2971800"/>
            <a:ext cx="95250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FIELD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2866983"/>
            <a:ext cx="1371600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FORWARD SUPPORT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533400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005483"/>
            <a:ext cx="95250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FIELD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651671"/>
            <a:ext cx="1371600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FORWARD SUPPORT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68084" y="3476625"/>
            <a:ext cx="533400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4528" y="5651671"/>
            <a:ext cx="533400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3250" y="5651671"/>
            <a:ext cx="95250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FIELD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5670268"/>
            <a:ext cx="1447800" cy="369332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PARTNERS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4606" y="6113336"/>
            <a:ext cx="1447800" cy="369332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PARTNERS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500" y="3581400"/>
            <a:ext cx="1447800" cy="369332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PARTNERS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Ongoing Challenges for </a:t>
            </a:r>
            <a:r>
              <a:rPr lang="en-US" altLang="en-US" dirty="0" err="1" smtClean="0"/>
              <a:t>DMIS</a:t>
            </a:r>
            <a:endParaRPr lang="en-US" altLang="en-US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79DA1-89B4-4085-A666-5F5B41FA0B2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71598"/>
            <a:ext cx="4343400" cy="4846320"/>
          </a:xfrm>
        </p:spPr>
        <p:txBody>
          <a:bodyPr/>
          <a:lstStyle/>
          <a:p>
            <a:r>
              <a:rPr lang="en-US" dirty="0" smtClean="0"/>
              <a:t>Operating in a resource-challenged environment</a:t>
            </a:r>
          </a:p>
          <a:p>
            <a:pPr lvl="1"/>
            <a:r>
              <a:rPr lang="en-US" dirty="0" smtClean="0"/>
              <a:t>Cloud vs. store local</a:t>
            </a:r>
          </a:p>
          <a:p>
            <a:r>
              <a:rPr lang="en-US" dirty="0" smtClean="0"/>
              <a:t>Development vs. usability</a:t>
            </a:r>
          </a:p>
          <a:p>
            <a:pPr lvl="1"/>
            <a:r>
              <a:rPr lang="en-US" dirty="0" smtClean="0"/>
              <a:t>Changes require retraining</a:t>
            </a:r>
          </a:p>
          <a:p>
            <a:r>
              <a:rPr lang="en-US" dirty="0" smtClean="0"/>
              <a:t>Logistical challenges in a pre-positioned system</a:t>
            </a:r>
          </a:p>
          <a:p>
            <a:pPr lvl="1"/>
            <a:r>
              <a:rPr lang="en-US" dirty="0" smtClean="0"/>
              <a:t>Hardware (cost, type)</a:t>
            </a:r>
          </a:p>
          <a:p>
            <a:pPr lvl="1"/>
            <a:r>
              <a:rPr lang="en-US" dirty="0" smtClean="0"/>
              <a:t>Software (reimaging)</a:t>
            </a:r>
          </a:p>
          <a:p>
            <a:r>
              <a:rPr lang="en-US" dirty="0" smtClean="0"/>
              <a:t>User support</a:t>
            </a:r>
          </a:p>
          <a:p>
            <a:r>
              <a:rPr lang="en-US" dirty="0" smtClean="0"/>
              <a:t>Legacy system issues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ndrew garrett\Desktop\NDMS PICS\IMG-20140516-0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2922016" cy="219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098" name="Picture 2" descr="http://buildingbridgesworld.files.wordpress.com/2013/04/cloudless_mor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038600" cy="268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0895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Future Opportunities for </a:t>
            </a:r>
            <a:r>
              <a:rPr lang="en-US" altLang="en-US" dirty="0" err="1" smtClean="0"/>
              <a:t>DMIS</a:t>
            </a:r>
            <a:endParaRPr lang="en-US" altLang="en-US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79DA1-89B4-4085-A666-5F5B41FA0B22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91000" y="1143000"/>
            <a:ext cx="4800600" cy="4846320"/>
          </a:xfrm>
        </p:spPr>
        <p:txBody>
          <a:bodyPr/>
          <a:lstStyle/>
          <a:p>
            <a:r>
              <a:rPr lang="en-US" dirty="0" smtClean="0"/>
              <a:t>Exploring the use of more modern IT</a:t>
            </a:r>
          </a:p>
          <a:p>
            <a:pPr lvl="1"/>
            <a:r>
              <a:rPr lang="en-US" dirty="0" smtClean="0"/>
              <a:t>Tablets, servers, etc.</a:t>
            </a:r>
          </a:p>
          <a:p>
            <a:pPr lvl="1"/>
            <a:r>
              <a:rPr lang="en-US" dirty="0" smtClean="0"/>
              <a:t>Remote update of software</a:t>
            </a:r>
          </a:p>
          <a:p>
            <a:r>
              <a:rPr lang="en-US" dirty="0" smtClean="0"/>
              <a:t>Promote better patient care</a:t>
            </a:r>
          </a:p>
          <a:p>
            <a:pPr lvl="1"/>
            <a:r>
              <a:rPr lang="en-US" dirty="0" smtClean="0"/>
              <a:t>Record transfer</a:t>
            </a:r>
          </a:p>
          <a:p>
            <a:pPr lvl="1"/>
            <a:r>
              <a:rPr lang="en-US" dirty="0" err="1" smtClean="0"/>
              <a:t>eRx</a:t>
            </a:r>
            <a:endParaRPr lang="en-US" dirty="0" smtClean="0"/>
          </a:p>
          <a:p>
            <a:r>
              <a:rPr lang="en-US" dirty="0" smtClean="0"/>
              <a:t>Facilitate more informed research, QI, </a:t>
            </a:r>
            <a:r>
              <a:rPr lang="en-US" smtClean="0"/>
              <a:t>and surveillance</a:t>
            </a:r>
            <a:endParaRPr lang="en-US" dirty="0" smtClean="0"/>
          </a:p>
          <a:p>
            <a:r>
              <a:rPr lang="en-US" dirty="0" smtClean="0"/>
              <a:t>Improve medical intelligence during response through improved connectivity</a:t>
            </a:r>
          </a:p>
          <a:p>
            <a:pPr lvl="1"/>
            <a:r>
              <a:rPr lang="en-US" dirty="0" smtClean="0"/>
              <a:t>Real time data sharing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C:\Users\andrew garrett\Desktop\NDMS PICS\IMG-20140502-0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91" y="1219200"/>
            <a:ext cx="3860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w garrett\AppData\Local\Microsoft\Windows\Temporary Internet Files\Content.Outlook\BTT9NVZD\IMG_20130823_071440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33" y="4114800"/>
            <a:ext cx="3881967" cy="219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28600"/>
            <a:ext cx="4762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32093"/>
            <a:ext cx="3052981" cy="47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6532"/>
            <a:ext cx="3553741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www.ohsu.edu/xd/education/schools/school-of-medicine/about/school-of-medicine-news/healthcare-news/images/outside-view-of-tent-2-artic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38600"/>
            <a:ext cx="4876800" cy="2854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farm9.staticflickr.com/8201/8185770721_a495a1ffc2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30" y="2264750"/>
            <a:ext cx="2990729" cy="217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c2.staticflickr.com/8/7274/8154651242_0372521d8d_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phe.gov/emergency/events/sandy/PublishingImages/nvrt-slider.jpg?Mobile=1&amp;Source=%2Femergency%2Fevents%2Fsandy%2F_layouts%2Fmobile%2Fdispform.aspx%3FList%3D714aa287-78fd-4d92-a737-777f6ab3d813%26View%3D7d19e013-102a-4806-b6a3-c6005d3cfbea%26ID%3D6%26CurrentPage%3D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38" y="4572000"/>
            <a:ext cx="2647812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8575"/>
            <a:ext cx="3238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27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R Slide Template July 201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85000"/>
          <a:buFont typeface="Monotype Sorts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85000"/>
          <a:buFont typeface="Monotype Sorts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297E526CB61419C9ABE1ED184A48E" ma:contentTypeVersion="0" ma:contentTypeDescription="Create a new document." ma:contentTypeScope="" ma:versionID="7de680b6d29a915b782225d85f800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3039E0E-B0D6-43B1-8BE6-B37A998461F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8FB1B9F-356D-46A7-8936-5BC1AB8973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0722D-D6AC-4B19-8777-E01947964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</TotalTime>
  <Words>223</Words>
  <Application>Microsoft Office PowerPoint</Application>
  <PresentationFormat>On-screen Show (4:3)</PresentationFormat>
  <Paragraphs>65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ASPR Slide Template July 2011</vt:lpstr>
      <vt:lpstr>Slide 1</vt:lpstr>
      <vt:lpstr>Overarching Goals of DMIS</vt:lpstr>
      <vt:lpstr>HHS ESF-8 DMIS Capabilities (actual and future)</vt:lpstr>
      <vt:lpstr>Ongoing Challenges for DMIS</vt:lpstr>
      <vt:lpstr>Future Opportunities for DMIS</vt:lpstr>
      <vt:lpstr>Slide 6</vt:lpstr>
    </vt:vector>
  </TitlesOfParts>
  <Company>DHHS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Health and Human Services</dc:creator>
  <cp:lastModifiedBy>Andrew Garrett</cp:lastModifiedBy>
  <cp:revision>180</cp:revision>
  <cp:lastPrinted>2014-01-27T17:57:58Z</cp:lastPrinted>
  <dcterms:created xsi:type="dcterms:W3CDTF">2014-07-23T01:49:03Z</dcterms:created>
  <dcterms:modified xsi:type="dcterms:W3CDTF">2014-11-20T04:57:40Z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0x010100269297E526CB61419C9ABE1ED184A48E</vt:lpwstr>
  </property>
</Properties>
</file>