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2A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7" autoAdjust="0"/>
    <p:restoredTop sz="98632" autoAdjust="0"/>
  </p:normalViewPr>
  <p:slideViewPr>
    <p:cSldViewPr>
      <p:cViewPr>
        <p:scale>
          <a:sx n="50" d="100"/>
          <a:sy n="50" d="100"/>
        </p:scale>
        <p:origin x="-1260" y="-4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B1801-3754-4041-97E1-0C950986BB82}" type="datetimeFigureOut">
              <a:rPr lang="en-US" smtClean="0"/>
              <a:t>11/20/2014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88F6-8728-43F1-BA94-594A6046DA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305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B1801-3754-4041-97E1-0C950986BB82}" type="datetimeFigureOut">
              <a:rPr lang="en-US" smtClean="0"/>
              <a:t>11/20/2014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88F6-8728-43F1-BA94-594A6046DA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958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B1801-3754-4041-97E1-0C950986BB82}" type="datetimeFigureOut">
              <a:rPr lang="en-US" smtClean="0"/>
              <a:t>11/20/2014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88F6-8728-43F1-BA94-594A6046DA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850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B1801-3754-4041-97E1-0C950986BB82}" type="datetimeFigureOut">
              <a:rPr lang="en-US" smtClean="0"/>
              <a:t>11/20/2014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88F6-8728-43F1-BA94-594A6046DA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7247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B1801-3754-4041-97E1-0C950986BB82}" type="datetimeFigureOut">
              <a:rPr lang="en-US" smtClean="0"/>
              <a:t>11/20/2014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88F6-8728-43F1-BA94-594A6046DA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1150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B1801-3754-4041-97E1-0C950986BB82}" type="datetimeFigureOut">
              <a:rPr lang="en-US" smtClean="0"/>
              <a:t>11/20/2014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88F6-8728-43F1-BA94-594A6046DA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2036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B1801-3754-4041-97E1-0C950986BB82}" type="datetimeFigureOut">
              <a:rPr lang="en-US" smtClean="0"/>
              <a:t>11/20/2014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88F6-8728-43F1-BA94-594A6046DA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4756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B1801-3754-4041-97E1-0C950986BB82}" type="datetimeFigureOut">
              <a:rPr lang="en-US" smtClean="0"/>
              <a:t>11/20/2014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88F6-8728-43F1-BA94-594A6046DA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5546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B1801-3754-4041-97E1-0C950986BB82}" type="datetimeFigureOut">
              <a:rPr lang="en-US" smtClean="0"/>
              <a:t>11/20/2014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88F6-8728-43F1-BA94-594A6046DA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852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B1801-3754-4041-97E1-0C950986BB82}" type="datetimeFigureOut">
              <a:rPr lang="en-US" smtClean="0"/>
              <a:t>11/20/2014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88F6-8728-43F1-BA94-594A6046DA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5949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B1801-3754-4041-97E1-0C950986BB82}" type="datetimeFigureOut">
              <a:rPr lang="en-US" smtClean="0"/>
              <a:t>11/20/2014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88F6-8728-43F1-BA94-594A6046DA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5743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6B1801-3754-4041-97E1-0C950986BB82}" type="datetimeFigureOut">
              <a:rPr lang="en-US" smtClean="0"/>
              <a:t>11/20/2014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DB88F6-8728-43F1-BA94-594A6046DA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248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13" Type="http://schemas.openxmlformats.org/officeDocument/2006/relationships/image" Target="../media/image23.jpeg"/><Relationship Id="rId3" Type="http://schemas.openxmlformats.org/officeDocument/2006/relationships/image" Target="../media/image14.png"/><Relationship Id="rId7" Type="http://schemas.openxmlformats.org/officeDocument/2006/relationships/image" Target="../media/image18.jpeg"/><Relationship Id="rId12" Type="http://schemas.openxmlformats.org/officeDocument/2006/relationships/image" Target="../media/image22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21.png"/><Relationship Id="rId5" Type="http://schemas.openxmlformats.org/officeDocument/2006/relationships/image" Target="../media/image16.jpeg"/><Relationship Id="rId15" Type="http://schemas.openxmlformats.org/officeDocument/2006/relationships/image" Target="../media/image25.png"/><Relationship Id="rId10" Type="http://schemas.openxmlformats.org/officeDocument/2006/relationships/image" Target="../media/image20.jpeg"/><Relationship Id="rId4" Type="http://schemas.openxmlformats.org/officeDocument/2006/relationships/image" Target="../media/image15.png"/><Relationship Id="rId9" Type="http://schemas.openxmlformats.org/officeDocument/2006/relationships/image" Target="../media/image19.png"/><Relationship Id="rId14" Type="http://schemas.openxmlformats.org/officeDocument/2006/relationships/image" Target="../media/image2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jpeg"/><Relationship Id="rId3" Type="http://schemas.openxmlformats.org/officeDocument/2006/relationships/image" Target="../media/image31.jpeg"/><Relationship Id="rId7" Type="http://schemas.openxmlformats.org/officeDocument/2006/relationships/image" Target="../media/image35.png"/><Relationship Id="rId12" Type="http://schemas.openxmlformats.org/officeDocument/2006/relationships/image" Target="../media/image40.jpeg"/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11" Type="http://schemas.openxmlformats.org/officeDocument/2006/relationships/image" Target="../media/image39.jpeg"/><Relationship Id="rId5" Type="http://schemas.openxmlformats.org/officeDocument/2006/relationships/image" Target="../media/image33.jpeg"/><Relationship Id="rId10" Type="http://schemas.openxmlformats.org/officeDocument/2006/relationships/image" Target="../media/image38.jpeg"/><Relationship Id="rId4" Type="http://schemas.openxmlformats.org/officeDocument/2006/relationships/image" Target="../media/image32.jpeg"/><Relationship Id="rId9" Type="http://schemas.openxmlformats.org/officeDocument/2006/relationships/image" Target="../media/image37.jpeg"/><Relationship Id="rId14" Type="http://schemas.openxmlformats.org/officeDocument/2006/relationships/image" Target="../media/image4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7" Type="http://schemas.openxmlformats.org/officeDocument/2006/relationships/image" Target="../media/image27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27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30.gif"/><Relationship Id="rId4" Type="http://schemas.openxmlformats.org/officeDocument/2006/relationships/image" Target="../media/image3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Stacy.Elmer\Desktop\Photos\HH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799" y="1295400"/>
            <a:ext cx="1762125" cy="1754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Stacy.Elmer\Desktop\IDEALA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599" y="1333500"/>
            <a:ext cx="1754293" cy="1754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-1" y="4173644"/>
            <a:ext cx="91440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>
                <a:ln>
                  <a:solidFill>
                    <a:schemeClr val="tx1">
                      <a:alpha val="36000"/>
                    </a:schemeClr>
                  </a:solidFill>
                </a:ln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Stacy Elmer</a:t>
            </a:r>
          </a:p>
          <a:p>
            <a:r>
              <a:rPr lang="en-US" sz="4000" dirty="0" smtClean="0">
                <a:ln>
                  <a:solidFill>
                    <a:schemeClr val="tx1">
                      <a:alpha val="36000"/>
                    </a:schemeClr>
                  </a:solidFill>
                </a:ln>
                <a:solidFill>
                  <a:schemeClr val="accent1"/>
                </a:solidFill>
                <a:latin typeface="Aparajita" pitchFamily="34" charset="0"/>
                <a:cs typeface="Aparajita" pitchFamily="34" charset="0"/>
              </a:rPr>
              <a:t>Advisor to the Chief Technology Officer</a:t>
            </a:r>
          </a:p>
          <a:p>
            <a:r>
              <a:rPr lang="en-US" sz="4000" dirty="0" smtClean="0">
                <a:ln>
                  <a:solidFill>
                    <a:schemeClr val="tx1">
                      <a:alpha val="36000"/>
                    </a:schemeClr>
                  </a:solidFill>
                </a:ln>
                <a:solidFill>
                  <a:schemeClr val="accent1"/>
                </a:solidFill>
                <a:latin typeface="Aparajita" pitchFamily="34" charset="0"/>
                <a:cs typeface="Aparajita" pitchFamily="34" charset="0"/>
              </a:rPr>
              <a:t>Innovation, Design, Entrepreneurship and Action (IDEA) Lab</a:t>
            </a:r>
          </a:p>
          <a:p>
            <a:r>
              <a:rPr lang="en-US" sz="4000" dirty="0" smtClean="0">
                <a:ln>
                  <a:solidFill>
                    <a:schemeClr val="tx1">
                      <a:alpha val="36000"/>
                    </a:schemeClr>
                  </a:solidFill>
                </a:ln>
                <a:solidFill>
                  <a:schemeClr val="accent1"/>
                </a:solidFill>
                <a:latin typeface="Aparajita" pitchFamily="34" charset="0"/>
                <a:cs typeface="Aparajita" pitchFamily="34" charset="0"/>
              </a:rPr>
              <a:t>US Department of Health and Human Services</a:t>
            </a:r>
          </a:p>
          <a:p>
            <a:endParaRPr lang="en-US" sz="9000" dirty="0">
              <a:ln>
                <a:solidFill>
                  <a:schemeClr val="tx1">
                    <a:alpha val="36000"/>
                  </a:schemeClr>
                </a:solidFill>
              </a:ln>
              <a:solidFill>
                <a:schemeClr val="accent1"/>
              </a:solidFill>
              <a:latin typeface="Aparajita" pitchFamily="34" charset="0"/>
              <a:cs typeface="Aparajit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6064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Stacy.Elmer\Desktop\Sandy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47" r="14558"/>
          <a:stretch/>
        </p:blipFill>
        <p:spPr bwMode="auto">
          <a:xfrm>
            <a:off x="0" y="0"/>
            <a:ext cx="9144000" cy="6884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Stacy.Elmer\Desktop\Sandy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487"/>
          <a:stretch/>
        </p:blipFill>
        <p:spPr bwMode="auto">
          <a:xfrm>
            <a:off x="4807761" y="1046404"/>
            <a:ext cx="3366843" cy="2395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Stacy.Elmer\Desktop\Sandy5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18" r="5903"/>
          <a:stretch/>
        </p:blipFill>
        <p:spPr bwMode="auto">
          <a:xfrm>
            <a:off x="495621" y="4403425"/>
            <a:ext cx="1619250" cy="1634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Stacy.Elmer\Desktop\Sandy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5246" y="2438400"/>
            <a:ext cx="1873036" cy="1246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Stacy.Elmer\Desktop\Sandy1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813"/>
          <a:stretch/>
        </p:blipFill>
        <p:spPr bwMode="auto">
          <a:xfrm>
            <a:off x="6472133" y="4523381"/>
            <a:ext cx="2262100" cy="1960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Stacy.Elmer\Desktop\Sandy3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914" y="357644"/>
            <a:ext cx="2667000" cy="177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061769"/>
            <a:ext cx="9144000" cy="1470025"/>
          </a:xfrm>
        </p:spPr>
        <p:txBody>
          <a:bodyPr>
            <a:noAutofit/>
          </a:bodyPr>
          <a:lstStyle/>
          <a:p>
            <a:r>
              <a:rPr lang="en-US" sz="9000" dirty="0" smtClean="0">
                <a:ln>
                  <a:solidFill>
                    <a:schemeClr val="tx1">
                      <a:alpha val="36000"/>
                    </a:schemeClr>
                  </a:solidFill>
                </a:ln>
                <a:solidFill>
                  <a:schemeClr val="accent1"/>
                </a:solidFill>
                <a:latin typeface="Aparajita" pitchFamily="34" charset="0"/>
                <a:cs typeface="Aparajita" pitchFamily="34" charset="0"/>
              </a:rPr>
              <a:t>HURRICANE SANDY</a:t>
            </a:r>
            <a:endParaRPr lang="en-US" sz="9000" dirty="0">
              <a:ln>
                <a:solidFill>
                  <a:schemeClr val="tx1">
                    <a:alpha val="36000"/>
                  </a:schemeClr>
                </a:solidFill>
              </a:ln>
              <a:solidFill>
                <a:schemeClr val="accent1"/>
              </a:solidFill>
              <a:latin typeface="Aparajita" pitchFamily="34" charset="0"/>
              <a:cs typeface="Aparajit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5973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Stacy.Elmer\Desktop\White Hous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81" y="1905000"/>
            <a:ext cx="9135869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-19050" y="434975"/>
            <a:ext cx="91440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9500" dirty="0" smtClean="0">
                <a:ln>
                  <a:solidFill>
                    <a:schemeClr val="tx1">
                      <a:alpha val="36000"/>
                    </a:schemeClr>
                  </a:solidFill>
                </a:ln>
                <a:solidFill>
                  <a:schemeClr val="accent1"/>
                </a:solidFill>
                <a:latin typeface="Aparajita" pitchFamily="34" charset="0"/>
                <a:cs typeface="Aparajita" pitchFamily="34" charset="0"/>
              </a:rPr>
              <a:t>THE WHITE HOUSE</a:t>
            </a:r>
            <a:endParaRPr lang="en-US" sz="9500" dirty="0">
              <a:ln>
                <a:solidFill>
                  <a:schemeClr val="tx1">
                    <a:alpha val="36000"/>
                  </a:schemeClr>
                </a:solidFill>
              </a:ln>
              <a:solidFill>
                <a:schemeClr val="accent1"/>
              </a:solidFill>
              <a:latin typeface="Aparajita" pitchFamily="34" charset="0"/>
              <a:cs typeface="Aparajita" pitchFamily="34" charset="0"/>
            </a:endParaRPr>
          </a:p>
        </p:txBody>
      </p:sp>
      <p:pic>
        <p:nvPicPr>
          <p:cNvPr id="2052" name="Picture 4" descr="C:\Users\Stacy.Elmer\Desktop\NS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9" y="286141"/>
            <a:ext cx="1212273" cy="1818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Stacy.Elmer\Desktop\Stacy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78" r="28715"/>
          <a:stretch/>
        </p:blipFill>
        <p:spPr bwMode="auto">
          <a:xfrm>
            <a:off x="1440872" y="286141"/>
            <a:ext cx="1904999" cy="4017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rved Down Arrow 4"/>
          <p:cNvSpPr/>
          <p:nvPr/>
        </p:nvSpPr>
        <p:spPr>
          <a:xfrm rot="1767786">
            <a:off x="3742645" y="613604"/>
            <a:ext cx="4291741" cy="1474252"/>
          </a:xfrm>
          <a:prstGeom prst="curvedDownArrow">
            <a:avLst>
              <a:gd name="adj1" fmla="val 25000"/>
              <a:gd name="adj2" fmla="val 50000"/>
              <a:gd name="adj3" fmla="val 26029"/>
            </a:avLst>
          </a:prstGeom>
          <a:solidFill>
            <a:srgbClr val="E2A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054" name="Picture 6" descr="C:\Users\Stacy.Elmer\Desktop\disaster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2231" y="3048000"/>
            <a:ext cx="4724400" cy="3529802"/>
          </a:xfrm>
          <a:prstGeom prst="rect">
            <a:avLst/>
          </a:prstGeom>
          <a:noFill/>
          <a:ln>
            <a:solidFill>
              <a:schemeClr val="tx1">
                <a:alpha val="34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3303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Stacy.Elmer\Desktop\Stres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971905"/>
            <a:ext cx="5278512" cy="4915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Stacy.Elmer\Desktop\PowerLines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505200"/>
            <a:ext cx="4706763" cy="3132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Stacy.Elmer\Desktop\PowerLin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4580328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Stacy.Elmer\Desktop\Gas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276600"/>
            <a:ext cx="4826000" cy="321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Stacy.Elmer\Desktop\Gas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2960" y="228599"/>
            <a:ext cx="4984816" cy="3733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Stacy.Elmer\Desktop\Medical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97" y="827345"/>
            <a:ext cx="4002103" cy="2986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:\Users\Stacy.Elmer\Desktop\Sandy4.jp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83"/>
          <a:stretch/>
        </p:blipFill>
        <p:spPr bwMode="auto">
          <a:xfrm>
            <a:off x="4267200" y="2494502"/>
            <a:ext cx="4869483" cy="3508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C:\Users\Stacy.Elmer\Desktop\Hospitals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78386"/>
            <a:ext cx="4808928" cy="3159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C:\Users\Stacy.Elmer\Desktop\Hospital2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90842"/>
            <a:ext cx="5021883" cy="3415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5" name="Picture 13" descr="C:\Users\Stacy.Elmer\Desktop\Displaced People2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6105" y="3429712"/>
            <a:ext cx="5481524" cy="3416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C:\Users\Stacy.Elmer\Desktop\Displaced People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01" y="11637"/>
            <a:ext cx="5364397" cy="3569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C:\Users\Stacy.Elmer\Desktop\Coordination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78095"/>
            <a:ext cx="5338996" cy="2979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7" name="Picture 15" descr="C:\Users\Stacy.Elmer\Desktop\SandyWH1.jp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5236" y="-32458"/>
            <a:ext cx="6442392" cy="4281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9" name="Picture 17" descr="C:\Users\Stacy.Elmer\Desktop\Truck on a plane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9926" y="1317188"/>
            <a:ext cx="6372202" cy="4225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5168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30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30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30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90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95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5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10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20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25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35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40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500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5500"/>
                            </p:stCondLst>
                            <p:childTnLst>
                              <p:par>
                                <p:cTn id="85" presetID="10" presetClass="entr" presetSubtype="0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3000"/>
                                        <p:tgtEl>
                                          <p:spTgt spid="3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Stacy.Elmer\Desktop\Crowd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29"/>
          <a:stretch/>
        </p:blipFill>
        <p:spPr bwMode="auto">
          <a:xfrm>
            <a:off x="19051" y="0"/>
            <a:ext cx="91249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Stacy.Elmer\Desktop\Tech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957024"/>
            <a:ext cx="4423971" cy="2943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Stacy.Elmer\Desktop\Phon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247650"/>
            <a:ext cx="2114550" cy="2162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 rot="20201461">
            <a:off x="129544" y="1994631"/>
            <a:ext cx="2122697" cy="10926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6500" b="1" cap="none" spc="0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FREE!</a:t>
            </a:r>
            <a:endParaRPr lang="en-US" sz="6500" b="1" cap="none" spc="0" dirty="0">
              <a:ln w="11430"/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 rot="20201461">
            <a:off x="243846" y="1039336"/>
            <a:ext cx="2122697" cy="10926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6500" b="1" cap="none" spc="0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FREE!</a:t>
            </a:r>
            <a:endParaRPr lang="en-US" sz="6500" b="1" cap="none" spc="0" dirty="0">
              <a:ln w="11430"/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 rot="20201461">
            <a:off x="567159" y="96360"/>
            <a:ext cx="2122697" cy="10926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6500" b="1" cap="none" spc="0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FREE!</a:t>
            </a:r>
            <a:endParaRPr lang="en-US" sz="6500" b="1" cap="none" spc="0" dirty="0">
              <a:ln w="11430"/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4103" name="Picture 7" descr="C:\Users\Stacy.Elmer\Desktop\Eager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98" t="49650" r="28350" b="6507"/>
          <a:stretch/>
        </p:blipFill>
        <p:spPr bwMode="auto">
          <a:xfrm>
            <a:off x="114302" y="4571663"/>
            <a:ext cx="2705098" cy="2210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4214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25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5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5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500"/>
                            </p:stCondLst>
                            <p:childTnLst>
                              <p:par>
                                <p:cTn id="30" presetID="27" presetClass="emph" presetSubtype="0" fill="remove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2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3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7" presetClass="emph" presetSubtype="0" fill="remove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7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8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7" presetClass="emph" presetSubtype="0" fill="remove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2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3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500"/>
                            </p:stCondLst>
                            <p:childTnLst>
                              <p:par>
                                <p:cTn id="46" presetID="27" presetClass="emph" presetSubtype="0" fill="remove" grpId="2" nodeType="afterEffect">
                                  <p:stCondLst>
                                    <p:cond delay="25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7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8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9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7" presetClass="emph" presetSubtype="0" fill="remove" grpId="2" nodeType="withEffect">
                                  <p:stCondLst>
                                    <p:cond delay="25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2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3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4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7" presetClass="emph" presetSubtype="0" fill="remove" grpId="2" nodeType="withEffect">
                                  <p:stCondLst>
                                    <p:cond delay="25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7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8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9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8250"/>
                            </p:stCondLst>
                            <p:childTnLst>
                              <p:par>
                                <p:cTn id="62" presetID="27" presetClass="emph" presetSubtype="0" fill="remove" grpId="3" nodeType="afterEffect">
                                  <p:stCondLst>
                                    <p:cond delay="25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3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4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5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7" presetClass="emph" presetSubtype="0" fill="remove" grpId="3" nodeType="withEffect">
                                  <p:stCondLst>
                                    <p:cond delay="25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8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9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0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27" presetClass="emph" presetSubtype="0" fill="remove" grpId="3" nodeType="withEffect">
                                  <p:stCondLst>
                                    <p:cond delay="25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3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4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5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4" grpId="2"/>
      <p:bldP spid="4" grpId="3"/>
      <p:bldP spid="11" grpId="0"/>
      <p:bldP spid="11" grpId="1"/>
      <p:bldP spid="11" grpId="2"/>
      <p:bldP spid="11" grpId="3"/>
      <p:bldP spid="12" grpId="0"/>
      <p:bldP spid="12" grpId="1"/>
      <p:bldP spid="12" grpId="2"/>
      <p:bldP spid="12" grpId="3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Stacy.Elmer\Desktop\White HouseCartoon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49"/>
          <a:stretch/>
        </p:blipFill>
        <p:spPr bwMode="auto">
          <a:xfrm>
            <a:off x="6267451" y="0"/>
            <a:ext cx="2876549" cy="1584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Stacy.Elmer\Desktop\crowd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" t="22326" r="5000" b="8523"/>
          <a:stretch/>
        </p:blipFill>
        <p:spPr bwMode="auto">
          <a:xfrm>
            <a:off x="1" y="4786729"/>
            <a:ext cx="3552707" cy="2071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Users\Stacy.Elmer\Desktop\Stacy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78" r="28715"/>
          <a:stretch/>
        </p:blipFill>
        <p:spPr bwMode="auto">
          <a:xfrm>
            <a:off x="8229600" y="1972708"/>
            <a:ext cx="726673" cy="1532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Stacy.Elmer\Desktop\Businessman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0" r="31646"/>
          <a:stretch/>
        </p:blipFill>
        <p:spPr bwMode="auto">
          <a:xfrm>
            <a:off x="5522745" y="228600"/>
            <a:ext cx="744706" cy="1532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Stacy.Elmer\Desktop\Businesswoman2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917"/>
          <a:stretch/>
        </p:blipFill>
        <p:spPr bwMode="auto">
          <a:xfrm>
            <a:off x="6234645" y="2354537"/>
            <a:ext cx="1174390" cy="1571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:\Users\Stacy.Elmer\Desktop\Businessman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415"/>
          <a:stretch/>
        </p:blipFill>
        <p:spPr bwMode="auto">
          <a:xfrm>
            <a:off x="4574523" y="2113200"/>
            <a:ext cx="1265869" cy="1041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C:\Users\Stacy.Elmer\Desktop\Meeting.pn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59" b="14426"/>
          <a:stretch/>
        </p:blipFill>
        <p:spPr bwMode="auto">
          <a:xfrm>
            <a:off x="3276600" y="533400"/>
            <a:ext cx="1643282" cy="1227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C:\Users\Stacy.Elmer\Desktop\Meeting2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39" t="7905"/>
          <a:stretch/>
        </p:blipFill>
        <p:spPr bwMode="auto">
          <a:xfrm>
            <a:off x="7705725" y="3800835"/>
            <a:ext cx="1082173" cy="999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>
            <a:off x="7705725" y="1147245"/>
            <a:ext cx="676275" cy="965955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 flipV="1">
            <a:off x="6019800" y="792001"/>
            <a:ext cx="1724025" cy="365499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6019800" y="1295400"/>
            <a:ext cx="2362200" cy="1443553"/>
          </a:xfrm>
          <a:prstGeom prst="straightConnector1">
            <a:avLst/>
          </a:prstGeom>
          <a:ln w="635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 flipV="1">
            <a:off x="6821840" y="2895600"/>
            <a:ext cx="1483960" cy="244750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6145565" y="1668221"/>
            <a:ext cx="338137" cy="686316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 flipV="1">
            <a:off x="5207459" y="3018947"/>
            <a:ext cx="1107174" cy="301096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 flipV="1">
            <a:off x="4792680" y="1630222"/>
            <a:ext cx="414778" cy="678351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3552708" y="1668221"/>
            <a:ext cx="4153017" cy="2257942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H="1" flipV="1">
            <a:off x="7200900" y="3319072"/>
            <a:ext cx="950115" cy="604138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V="1">
            <a:off x="6881812" y="2354537"/>
            <a:ext cx="1423988" cy="279639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H="1" flipV="1">
            <a:off x="6139832" y="994845"/>
            <a:ext cx="741980" cy="1692248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9" name="Picture 9" descr="C:\Users\Stacy.Elmer\Desktop\Tech2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738953"/>
            <a:ext cx="1219200" cy="995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C:\Users\Stacy.Elmer\Desktop\Tech3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2650" y="3074035"/>
            <a:ext cx="914400" cy="870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1" name="Picture 11" descr="C:\Users\Stacy.Elmer\Desktop\Tech4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3559" y="4861450"/>
            <a:ext cx="1069185" cy="960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C:\Users\Stacy.Elmer\Desktop\Tech5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9799" y="3466009"/>
            <a:ext cx="914401" cy="914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3" name="Picture 13" descr="C:\Users\Stacy.Elmer\Desktop\Tech6.jp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1631" y="5948778"/>
            <a:ext cx="742950" cy="74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6" name="Straight Arrow Connector 55"/>
          <p:cNvCxnSpPr/>
          <p:nvPr/>
        </p:nvCxnSpPr>
        <p:spPr>
          <a:xfrm flipV="1">
            <a:off x="2728795" y="4400550"/>
            <a:ext cx="909755" cy="790732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 flipH="1" flipV="1">
            <a:off x="990600" y="3896063"/>
            <a:ext cx="1738195" cy="1295219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 flipH="1" flipV="1">
            <a:off x="2509955" y="4019550"/>
            <a:ext cx="218840" cy="1171732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>
            <a:off x="2728795" y="5191282"/>
            <a:ext cx="1478204" cy="150626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>
            <a:off x="2728795" y="5266595"/>
            <a:ext cx="2793949" cy="1011031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9244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2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5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500"/>
                            </p:stCondLst>
                            <p:childTnLst>
                              <p:par>
                                <p:cTn id="53" presetID="2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950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500"/>
                            </p:stCondLst>
                            <p:childTnLst>
                              <p:par>
                                <p:cTn id="64" presetID="42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3000"/>
                            </p:stCondLst>
                            <p:childTnLst>
                              <p:par>
                                <p:cTn id="7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3500"/>
                            </p:stCondLst>
                            <p:childTnLst>
                              <p:par>
                                <p:cTn id="7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4000"/>
                            </p:stCondLst>
                            <p:childTnLst>
                              <p:par>
                                <p:cTn id="8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4500"/>
                            </p:stCondLst>
                            <p:childTnLst>
                              <p:par>
                                <p:cTn id="9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5000"/>
                            </p:stCondLst>
                            <p:childTnLst>
                              <p:par>
                                <p:cTn id="9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C:\Users\Stacy.Elmer\Desktop\Tech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" y="1542213"/>
            <a:ext cx="1219200" cy="995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0" descr="C:\Users\Stacy.Elmer\Desktop\Tech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783866"/>
            <a:ext cx="1066800" cy="1015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1" descr="C:\Users\Stacy.Elmer\Desktop\Tech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061756"/>
            <a:ext cx="1069185" cy="960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2" descr="C:\Users\Stacy.Elmer\Desktop\Tech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304800"/>
            <a:ext cx="1130052" cy="1130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3" descr="C:\Users\Stacy.Elmer\Desktop\Tech6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9050" y="1599088"/>
            <a:ext cx="1009650" cy="100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Stacy.Elmer\Desktop\Tech1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022670"/>
            <a:ext cx="2349252" cy="1563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 rot="20201461">
            <a:off x="129544" y="4559649"/>
            <a:ext cx="2122697" cy="10926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6500" b="1" cap="none" spc="0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FREE!</a:t>
            </a:r>
            <a:endParaRPr lang="en-US" sz="6500" b="1" cap="none" spc="0" dirty="0">
              <a:ln w="11430"/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 rot="20201461">
            <a:off x="243846" y="3604354"/>
            <a:ext cx="2122697" cy="10926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6500" b="1" cap="none" spc="0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FREE!</a:t>
            </a:r>
            <a:endParaRPr lang="en-US" sz="6500" b="1" cap="none" spc="0" dirty="0">
              <a:ln w="11430"/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 rot="20201461">
            <a:off x="567159" y="2661378"/>
            <a:ext cx="2122697" cy="10926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6500" b="1" cap="none" spc="0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FREE!</a:t>
            </a:r>
            <a:endParaRPr lang="en-US" sz="6500" b="1" cap="none" spc="0" dirty="0">
              <a:ln w="11430"/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114675" y="3962400"/>
            <a:ext cx="6019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4000" dirty="0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Coordinating processes  that are nimble and adaptable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114675" y="5355853"/>
            <a:ext cx="5943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4000" dirty="0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Mechanisms for working with the private sector</a:t>
            </a:r>
          </a:p>
        </p:txBody>
      </p:sp>
    </p:spTree>
    <p:extLst>
      <p:ext uri="{BB962C8B-B14F-4D97-AF65-F5344CB8AC3E}">
        <p14:creationId xmlns:p14="http://schemas.microsoft.com/office/powerpoint/2010/main" val="1618004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27" presetClass="emph" presetSubtype="0" fill="remove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5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6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7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7" presetClass="emph" presetSubtype="0" fill="remove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0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1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2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27" presetClass="emph" presetSubtype="0" fill="remove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5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6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7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0"/>
                            </p:stCondLst>
                            <p:childTnLst>
                              <p:par>
                                <p:cTn id="60" presetID="27" presetClass="emph" presetSubtype="0" fill="remove" grpId="2" nodeType="afterEffect">
                                  <p:stCondLst>
                                    <p:cond delay="25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1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2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3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7" presetClass="emph" presetSubtype="0" fill="remove" grpId="2" nodeType="withEffect">
                                  <p:stCondLst>
                                    <p:cond delay="25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6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7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8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27" presetClass="emph" presetSubtype="0" fill="remove" grpId="2" nodeType="withEffect">
                                  <p:stCondLst>
                                    <p:cond delay="25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2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3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750"/>
                            </p:stCondLst>
                            <p:childTnLst>
                              <p:par>
                                <p:cTn id="76" presetID="27" presetClass="emph" presetSubtype="0" fill="remove" grpId="3" nodeType="afterEffect">
                                  <p:stCondLst>
                                    <p:cond delay="25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7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8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9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7" presetClass="emph" presetSubtype="0" fill="remove" grpId="3" nodeType="withEffect">
                                  <p:stCondLst>
                                    <p:cond delay="25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2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83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4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27" presetClass="emph" presetSubtype="0" fill="remove" grpId="3" nodeType="withEffect">
                                  <p:stCondLst>
                                    <p:cond delay="25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7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88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9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0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6500"/>
                            </p:stCondLst>
                            <p:childTnLst>
                              <p:par>
                                <p:cTn id="92" presetID="42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9500"/>
                            </p:stCondLst>
                            <p:childTnLst>
                              <p:par>
                                <p:cTn id="98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0" grpId="2"/>
      <p:bldP spid="10" grpId="3"/>
      <p:bldP spid="11" grpId="0"/>
      <p:bldP spid="11" grpId="1"/>
      <p:bldP spid="11" grpId="2"/>
      <p:bldP spid="11" grpId="3"/>
      <p:bldP spid="12" grpId="0"/>
      <p:bldP spid="12" grpId="1"/>
      <p:bldP spid="12" grpId="2"/>
      <p:bldP spid="12" grpId="3"/>
      <p:bldP spid="14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Stacy.Elmer\Desktop\airbnb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4" t="-14596" r="-1454" b="14596"/>
          <a:stretch/>
        </p:blipFill>
        <p:spPr bwMode="auto">
          <a:xfrm>
            <a:off x="304800" y="240593"/>
            <a:ext cx="2557774" cy="1250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Stacy.Elmer\Desktop\Gasbuddy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582"/>
          <a:stretch/>
        </p:blipFill>
        <p:spPr bwMode="auto">
          <a:xfrm>
            <a:off x="304800" y="1543135"/>
            <a:ext cx="2557774" cy="1081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:\Users\Stacy.Elmer\Desktop\Businessman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0" r="31646"/>
          <a:stretch/>
        </p:blipFill>
        <p:spPr bwMode="auto">
          <a:xfrm>
            <a:off x="7391400" y="533400"/>
            <a:ext cx="1506706" cy="3100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Stacy.Elmer\Desktop\White HouseCartoon.gif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49"/>
          <a:stretch/>
        </p:blipFill>
        <p:spPr bwMode="auto">
          <a:xfrm>
            <a:off x="3594396" y="1522129"/>
            <a:ext cx="3835103" cy="2111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733800" y="783706"/>
            <a:ext cx="6019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Brian Forde, OSTP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83687" y="4254846"/>
            <a:ext cx="6019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4000" dirty="0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Products don’t last forever</a:t>
            </a:r>
          </a:p>
        </p:txBody>
      </p:sp>
      <p:pic>
        <p:nvPicPr>
          <p:cNvPr id="11" name="Picture 13" descr="C:\Users\Stacy.Elmer\Desktop\Tech6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" y="3909208"/>
            <a:ext cx="1053524" cy="1053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362200" y="5451422"/>
            <a:ext cx="6019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4000" dirty="0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Nerds do</a:t>
            </a:r>
          </a:p>
        </p:txBody>
      </p:sp>
      <p:pic>
        <p:nvPicPr>
          <p:cNvPr id="13" name="Picture 4" descr="C:\Users\Stacy.Elmer\Desktop\Tech1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898" y="5325993"/>
            <a:ext cx="1550552" cy="1031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201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Stacy.Elmer\Desktop\Bryan Siva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9" y="2825695"/>
            <a:ext cx="2882659" cy="1909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Stacy.Elmer\Desktop\IDEALAB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2577"/>
          <a:stretch/>
        </p:blipFill>
        <p:spPr bwMode="auto">
          <a:xfrm>
            <a:off x="609600" y="838199"/>
            <a:ext cx="4191000" cy="3244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733800" y="4343400"/>
            <a:ext cx="6019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Bryan Sivak</a:t>
            </a:r>
          </a:p>
          <a:p>
            <a:r>
              <a:rPr lang="en-US" sz="4000" dirty="0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HHS Chief Technology Officer</a:t>
            </a:r>
          </a:p>
        </p:txBody>
      </p:sp>
    </p:spTree>
    <p:extLst>
      <p:ext uri="{BB962C8B-B14F-4D97-AF65-F5344CB8AC3E}">
        <p14:creationId xmlns:p14="http://schemas.microsoft.com/office/powerpoint/2010/main" val="3808167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261</TotalTime>
  <Words>73</Words>
  <Application>Microsoft Office PowerPoint</Application>
  <PresentationFormat>On-screen Show (4:3)</PresentationFormat>
  <Paragraphs>19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HURRICANE SANDY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DHHS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HURRICANE SANDY</dc:title>
  <dc:creator>Elmer, Stacy (HHS/ASPR/IO)</dc:creator>
  <cp:lastModifiedBy>Elmer, Stacy (HHS/ASPR/IO)</cp:lastModifiedBy>
  <cp:revision>29</cp:revision>
  <dcterms:created xsi:type="dcterms:W3CDTF">2014-11-20T11:05:22Z</dcterms:created>
  <dcterms:modified xsi:type="dcterms:W3CDTF">2014-11-20T15:27:20Z</dcterms:modified>
</cp:coreProperties>
</file>